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8" r:id="rId5"/>
    <p:sldId id="268" r:id="rId6"/>
    <p:sldId id="278" r:id="rId7"/>
    <p:sldId id="277" r:id="rId8"/>
    <p:sldId id="279" r:id="rId9"/>
    <p:sldId id="283" r:id="rId10"/>
    <p:sldId id="284" r:id="rId11"/>
    <p:sldId id="282" r:id="rId12"/>
    <p:sldId id="285" r:id="rId13"/>
    <p:sldId id="287" r:id="rId14"/>
    <p:sldId id="286" r:id="rId15"/>
    <p:sldId id="288" r:id="rId16"/>
    <p:sldId id="289" r:id="rId17"/>
    <p:sldId id="290" r:id="rId18"/>
    <p:sldId id="29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EF"/>
    <a:srgbClr val="283587"/>
    <a:srgbClr val="235921"/>
    <a:srgbClr val="E7AD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31"/>
    <p:restoredTop sz="94435"/>
  </p:normalViewPr>
  <p:slideViewPr>
    <p:cSldViewPr snapToGrid="0" snapToObjects="1">
      <p:cViewPr varScale="1">
        <p:scale>
          <a:sx n="106" d="100"/>
          <a:sy n="106" d="100"/>
        </p:scale>
        <p:origin x="534" y="6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ACD08-4C80-8A4A-8B8F-E1FD4F4C19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DDA562-7F1F-3A41-84F9-07C1BF1564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CEEF31-91DF-1745-B6F7-50A36955F87F}"/>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FC5E79D9-8701-CC4F-99CA-D4BEA50459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13743B-D078-BD42-8A13-64186F850CC0}"/>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180257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C364B-3FC1-6645-B60F-8CCE58F664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6FA623-09A5-CA44-B391-82B5C57A90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DCD3CA-FA9F-4A45-BE9A-FD42C698BBB5}"/>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824AB755-D36F-7E45-957D-337E6B1125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191E93-8D2A-B54C-931A-0B2F5131FD14}"/>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591367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27F901-636A-1242-AD76-617F464241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46982D-413F-8646-A24E-89EFF3DACDB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AAD213-1B53-674D-93A3-A6EA4ED8EA8D}"/>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A142958A-F3DF-2E47-9F84-A1C943C964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6EC69C-A172-1B41-9129-B66F7BD6955B}"/>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2671661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FBED5-1973-E149-8325-3C7791A4093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2213EA-0559-C64D-BAF8-72992ECAC9D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8744FE-F2F6-F74E-96A5-CFF13548E594}"/>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6EC91D0B-AD7A-B843-8E31-6F5C3C2709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775724-FEB1-A04E-B9F3-1C087645FD5A}"/>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1032122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DB7C-A8C9-F043-BC88-501718C583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2A995C-2939-0549-AC0A-2515C016A2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D0BD77E-6A0C-DB4F-826F-7BC5F05FA92C}"/>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64A42990-608F-A742-93AA-F26956929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36CA5A-FD92-F740-A465-A8A1229CE7CD}"/>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3690068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23D51-81D9-CC42-86BA-FDF90630F1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A324F5-0928-BC47-9222-876F5366951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C218F1-BA81-3B4B-AB42-1A6DFD463B5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A61B40-3777-B04C-B3AC-F1E6EA4F9A01}"/>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6" name="Footer Placeholder 5">
            <a:extLst>
              <a:ext uri="{FF2B5EF4-FFF2-40B4-BE49-F238E27FC236}">
                <a16:creationId xmlns:a16="http://schemas.microsoft.com/office/drawing/2014/main" id="{26C02FDB-D042-674E-813B-A5B37356A1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7DD81B-8D24-894D-B911-0D2EE89CE848}"/>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2324507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E8DDE-955F-E948-BEAA-3020A7B7E8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4842AE-322C-3548-8158-3E8610A4D7F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75A76B4-4216-EA46-A1E5-AF7B0ABFF85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D96117A-EBCF-0F4C-88A3-9FD2395F3A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DC7F9B2-E535-2B44-BEE3-9A42BB3938E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508B75-3987-F64C-9E61-C46E75BC8948}"/>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8" name="Footer Placeholder 7">
            <a:extLst>
              <a:ext uri="{FF2B5EF4-FFF2-40B4-BE49-F238E27FC236}">
                <a16:creationId xmlns:a16="http://schemas.microsoft.com/office/drawing/2014/main" id="{C9502477-75A9-4440-BBEC-4809CECC1D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D84F593-C3E6-9544-9C8C-BCEA32B7F71C}"/>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1084359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9275-7920-4B43-A576-7B2D8506F5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65B173-3A13-3D47-8C58-813036EA1915}"/>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4" name="Footer Placeholder 3">
            <a:extLst>
              <a:ext uri="{FF2B5EF4-FFF2-40B4-BE49-F238E27FC236}">
                <a16:creationId xmlns:a16="http://schemas.microsoft.com/office/drawing/2014/main" id="{79C0D15B-DD32-8F49-A483-C0BD641B0EB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1C688D-93E5-E044-B746-F20F25E8C278}"/>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125152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167981-BEA9-5C49-A767-0C0BB367467E}"/>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3" name="Footer Placeholder 2">
            <a:extLst>
              <a:ext uri="{FF2B5EF4-FFF2-40B4-BE49-F238E27FC236}">
                <a16:creationId xmlns:a16="http://schemas.microsoft.com/office/drawing/2014/main" id="{F7F25ED3-A1DB-CE4B-8CD2-DE6816C6B1C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39BD9D4-E073-3B40-B2DB-A865DF28DD68}"/>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2077892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C017A-2F6A-194E-A191-F43D312700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38D6409-FA58-9742-8218-AB8BE65FCF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C3FB10-DFFE-8840-B3E1-A6355A8B9F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5A71A9D-C413-2648-AD61-1DFCF682346E}"/>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6" name="Footer Placeholder 5">
            <a:extLst>
              <a:ext uri="{FF2B5EF4-FFF2-40B4-BE49-F238E27FC236}">
                <a16:creationId xmlns:a16="http://schemas.microsoft.com/office/drawing/2014/main" id="{B9D739EB-EA8E-754B-AC77-8F49626704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3A067A-8ABE-104A-8FFB-18898E87C61A}"/>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2760958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523BB-CED1-FB43-B3BC-919323F3EC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E9E509-8729-E04A-B7C8-7FA386BD9A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0EE5D50-6F72-E54A-AA67-0CE2438DB5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2191516-AE97-274E-ACE2-53329D9AF65C}"/>
              </a:ext>
            </a:extLst>
          </p:cNvPr>
          <p:cNvSpPr>
            <a:spLocks noGrp="1"/>
          </p:cNvSpPr>
          <p:nvPr>
            <p:ph type="dt" sz="half" idx="10"/>
          </p:nvPr>
        </p:nvSpPr>
        <p:spPr/>
        <p:txBody>
          <a:bodyPr/>
          <a:lstStyle/>
          <a:p>
            <a:fld id="{12C46B23-9F3C-A04F-A1F0-5844238490C6}" type="datetimeFigureOut">
              <a:rPr lang="en-US" smtClean="0"/>
              <a:t>11/10/2025</a:t>
            </a:fld>
            <a:endParaRPr lang="en-US"/>
          </a:p>
        </p:txBody>
      </p:sp>
      <p:sp>
        <p:nvSpPr>
          <p:cNvPr id="6" name="Footer Placeholder 5">
            <a:extLst>
              <a:ext uri="{FF2B5EF4-FFF2-40B4-BE49-F238E27FC236}">
                <a16:creationId xmlns:a16="http://schemas.microsoft.com/office/drawing/2014/main" id="{2B70DCBC-66CC-4048-B5D2-4FC64D48E3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5FADD4-1239-7F4E-9B20-8D162DD89458}"/>
              </a:ext>
            </a:extLst>
          </p:cNvPr>
          <p:cNvSpPr>
            <a:spLocks noGrp="1"/>
          </p:cNvSpPr>
          <p:nvPr>
            <p:ph type="sldNum" sz="quarter" idx="12"/>
          </p:nvPr>
        </p:nvSpPr>
        <p:spPr/>
        <p:txBody>
          <a:bodyPr/>
          <a:lstStyle/>
          <a:p>
            <a:fld id="{1A6873B8-D468-AC4A-8D66-1FEECB5408FF}" type="slidenum">
              <a:rPr lang="en-US" smtClean="0"/>
              <a:t>‹#›</a:t>
            </a:fld>
            <a:endParaRPr lang="en-US"/>
          </a:p>
        </p:txBody>
      </p:sp>
    </p:spTree>
    <p:extLst>
      <p:ext uri="{BB962C8B-B14F-4D97-AF65-F5344CB8AC3E}">
        <p14:creationId xmlns:p14="http://schemas.microsoft.com/office/powerpoint/2010/main" val="377594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492E3C-E92A-F44A-B9CF-0F8E0A485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0B83616-AA2E-E446-90CF-F824140891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860317-5AA4-5B42-A495-3D6F6AB24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C46B23-9F3C-A04F-A1F0-5844238490C6}" type="datetimeFigureOut">
              <a:rPr lang="en-US" smtClean="0"/>
              <a:t>11/10/2025</a:t>
            </a:fld>
            <a:endParaRPr lang="en-US"/>
          </a:p>
        </p:txBody>
      </p:sp>
      <p:sp>
        <p:nvSpPr>
          <p:cNvPr id="5" name="Footer Placeholder 4">
            <a:extLst>
              <a:ext uri="{FF2B5EF4-FFF2-40B4-BE49-F238E27FC236}">
                <a16:creationId xmlns:a16="http://schemas.microsoft.com/office/drawing/2014/main" id="{1F9362FE-87E7-2648-A88F-7B70A93E07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9E839C-48D7-AE4E-B93A-6BF8E6D083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6873B8-D468-AC4A-8D66-1FEECB5408FF}" type="slidenum">
              <a:rPr lang="en-US" smtClean="0"/>
              <a:t>‹#›</a:t>
            </a:fld>
            <a:endParaRPr lang="en-US"/>
          </a:p>
        </p:txBody>
      </p:sp>
    </p:spTree>
    <p:extLst>
      <p:ext uri="{BB962C8B-B14F-4D97-AF65-F5344CB8AC3E}">
        <p14:creationId xmlns:p14="http://schemas.microsoft.com/office/powerpoint/2010/main" val="487929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tiff"/></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6D3FE71-8C86-424A-A42A-7E271E60C7E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4" name="Picture 3">
            <a:extLst>
              <a:ext uri="{FF2B5EF4-FFF2-40B4-BE49-F238E27FC236}">
                <a16:creationId xmlns:a16="http://schemas.microsoft.com/office/drawing/2014/main" id="{115F5C34-E00E-A546-947C-CAEE7348E4F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9" name="Picture 8" descr="Logo, company name&#10;&#10;Description automatically generated">
            <a:extLst>
              <a:ext uri="{FF2B5EF4-FFF2-40B4-BE49-F238E27FC236}">
                <a16:creationId xmlns:a16="http://schemas.microsoft.com/office/drawing/2014/main" id="{C2230D23-755C-46DD-AC4B-9B550C2F469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44672" y="5136619"/>
            <a:ext cx="1317909" cy="1198964"/>
          </a:xfrm>
          <a:prstGeom prst="rect">
            <a:avLst/>
          </a:prstGeom>
        </p:spPr>
      </p:pic>
      <p:pic>
        <p:nvPicPr>
          <p:cNvPr id="11" name="Picture 10" descr="A picture containing drawing&#10;&#10;Description automatically generated">
            <a:extLst>
              <a:ext uri="{FF2B5EF4-FFF2-40B4-BE49-F238E27FC236}">
                <a16:creationId xmlns:a16="http://schemas.microsoft.com/office/drawing/2014/main" id="{B5A1DB40-6BD9-4F3C-A5E7-102EF6F584BE}"/>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446930" y="5353208"/>
            <a:ext cx="2880360" cy="829056"/>
          </a:xfrm>
          <a:prstGeom prst="rect">
            <a:avLst/>
          </a:prstGeom>
        </p:spPr>
      </p:pic>
      <p:sp>
        <p:nvSpPr>
          <p:cNvPr id="2" name="TextBox 1">
            <a:extLst>
              <a:ext uri="{FF2B5EF4-FFF2-40B4-BE49-F238E27FC236}">
                <a16:creationId xmlns:a16="http://schemas.microsoft.com/office/drawing/2014/main" id="{BA9F4438-293A-79C4-C516-7C46081FF9F7}"/>
              </a:ext>
            </a:extLst>
          </p:cNvPr>
          <p:cNvSpPr txBox="1"/>
          <p:nvPr/>
        </p:nvSpPr>
        <p:spPr>
          <a:xfrm>
            <a:off x="526248" y="2124939"/>
            <a:ext cx="8329468" cy="1323439"/>
          </a:xfrm>
          <a:prstGeom prst="rect">
            <a:avLst/>
          </a:prstGeom>
          <a:noFill/>
        </p:spPr>
        <p:txBody>
          <a:bodyPr wrap="square" rtlCol="0">
            <a:spAutoFit/>
          </a:bodyPr>
          <a:lstStyle/>
          <a:p>
            <a:r>
              <a:rPr lang="en-US" sz="4000" b="1" dirty="0">
                <a:solidFill>
                  <a:srgbClr val="283587"/>
                </a:solidFill>
                <a:latin typeface="Roboto" pitchFamily="2" charset="0"/>
                <a:ea typeface="Roboto" pitchFamily="2" charset="0"/>
              </a:rPr>
              <a:t>Regional BWM </a:t>
            </a:r>
            <a:r>
              <a:rPr lang="en-US" sz="4000" b="1" dirty="0" err="1">
                <a:solidFill>
                  <a:srgbClr val="283587"/>
                </a:solidFill>
                <a:latin typeface="Roboto" pitchFamily="2" charset="0"/>
                <a:ea typeface="Roboto" pitchFamily="2" charset="0"/>
              </a:rPr>
              <a:t>harmonised</a:t>
            </a:r>
            <a:r>
              <a:rPr lang="en-US" sz="4000" b="1" dirty="0">
                <a:solidFill>
                  <a:srgbClr val="283587"/>
                </a:solidFill>
                <a:latin typeface="Roboto" pitchFamily="2" charset="0"/>
                <a:ea typeface="Roboto" pitchFamily="2" charset="0"/>
              </a:rPr>
              <a:t> procedures – Port survey protocol</a:t>
            </a:r>
          </a:p>
        </p:txBody>
      </p:sp>
      <p:sp>
        <p:nvSpPr>
          <p:cNvPr id="5" name="TextBox 4">
            <a:extLst>
              <a:ext uri="{FF2B5EF4-FFF2-40B4-BE49-F238E27FC236}">
                <a16:creationId xmlns:a16="http://schemas.microsoft.com/office/drawing/2014/main" id="{2EBAD38E-FB68-8DB0-2343-6ABB76962997}"/>
              </a:ext>
            </a:extLst>
          </p:cNvPr>
          <p:cNvSpPr txBox="1"/>
          <p:nvPr/>
        </p:nvSpPr>
        <p:spPr>
          <a:xfrm>
            <a:off x="1178149" y="4076275"/>
            <a:ext cx="5088835" cy="938719"/>
          </a:xfrm>
          <a:prstGeom prst="rect">
            <a:avLst/>
          </a:prstGeom>
          <a:noFill/>
        </p:spPr>
        <p:txBody>
          <a:bodyPr wrap="square" rtlCol="0">
            <a:spAutoFit/>
          </a:bodyPr>
          <a:lstStyle/>
          <a:p>
            <a:r>
              <a:rPr lang="en-US" sz="2500" b="1" dirty="0">
                <a:solidFill>
                  <a:srgbClr val="283587"/>
                </a:solidFill>
                <a:latin typeface="Roboto" pitchFamily="2" charset="0"/>
                <a:ea typeface="Roboto" pitchFamily="2" charset="0"/>
              </a:rPr>
              <a:t>Dr. Romina Kraus</a:t>
            </a:r>
          </a:p>
          <a:p>
            <a:endParaRPr lang="en-US" sz="1500" dirty="0">
              <a:solidFill>
                <a:srgbClr val="283587"/>
              </a:solidFill>
              <a:latin typeface="Roboto" pitchFamily="2" charset="0"/>
              <a:ea typeface="Roboto" pitchFamily="2" charset="0"/>
            </a:endParaRPr>
          </a:p>
          <a:p>
            <a:r>
              <a:rPr lang="en-US" sz="1500" dirty="0">
                <a:solidFill>
                  <a:srgbClr val="283587"/>
                </a:solidFill>
                <a:latin typeface="Roboto" pitchFamily="2" charset="0"/>
                <a:ea typeface="Roboto" pitchFamily="2" charset="0"/>
              </a:rPr>
              <a:t>12 November 2025, Webinar</a:t>
            </a:r>
          </a:p>
        </p:txBody>
      </p:sp>
      <p:sp>
        <p:nvSpPr>
          <p:cNvPr id="7" name="TextBox 6">
            <a:extLst>
              <a:ext uri="{FF2B5EF4-FFF2-40B4-BE49-F238E27FC236}">
                <a16:creationId xmlns:a16="http://schemas.microsoft.com/office/drawing/2014/main" id="{95E2E7C2-36F0-11B1-CEBD-E223EF919D9B}"/>
              </a:ext>
            </a:extLst>
          </p:cNvPr>
          <p:cNvSpPr txBox="1"/>
          <p:nvPr/>
        </p:nvSpPr>
        <p:spPr>
          <a:xfrm>
            <a:off x="270182" y="596336"/>
            <a:ext cx="4057720" cy="923330"/>
          </a:xfrm>
          <a:prstGeom prst="rect">
            <a:avLst/>
          </a:prstGeom>
          <a:noFill/>
        </p:spPr>
        <p:txBody>
          <a:bodyPr wrap="square" rtlCol="0">
            <a:spAutoFit/>
          </a:bodyPr>
          <a:lstStyle/>
          <a:p>
            <a:r>
              <a:rPr lang="en-US" b="1" dirty="0">
                <a:solidFill>
                  <a:srgbClr val="283587"/>
                </a:solidFill>
                <a:latin typeface="Roboto" pitchFamily="2" charset="0"/>
                <a:ea typeface="Roboto" pitchFamily="2" charset="0"/>
              </a:rPr>
              <a:t>REGIONAL WEBINAR on the Effective Implementation of the Ballast Water Management Convention</a:t>
            </a:r>
          </a:p>
        </p:txBody>
      </p:sp>
    </p:spTree>
    <p:extLst>
      <p:ext uri="{BB962C8B-B14F-4D97-AF65-F5344CB8AC3E}">
        <p14:creationId xmlns:p14="http://schemas.microsoft.com/office/powerpoint/2010/main" val="3992861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304801" y="1177071"/>
            <a:ext cx="7459436" cy="4878259"/>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Species information 2</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Investigated groups of organisms with sampling techniques include:</a:t>
            </a:r>
          </a:p>
          <a:p>
            <a:endParaRPr lang="en-GB" sz="900" noProof="0" dirty="0">
              <a:latin typeface="Roboto" pitchFamily="2" charset="0"/>
              <a:ea typeface="Roboto" pitchFamily="2" charset="0"/>
            </a:endParaRPr>
          </a:p>
          <a:p>
            <a:r>
              <a:rPr lang="en-GB" sz="1500" noProof="0" dirty="0">
                <a:latin typeface="Roboto" pitchFamily="2" charset="0"/>
                <a:ea typeface="Roboto" pitchFamily="2" charset="0"/>
              </a:rPr>
              <a:t>• Plankton</a:t>
            </a:r>
          </a:p>
          <a:p>
            <a:r>
              <a:rPr lang="en-GB" sz="1500" noProof="0" dirty="0">
                <a:latin typeface="Roboto" pitchFamily="2" charset="0"/>
                <a:ea typeface="Roboto" pitchFamily="2" charset="0"/>
              </a:rPr>
              <a:t> – phytoplankton - water sample (combined sample from 3 locations and</a:t>
            </a:r>
          </a:p>
          <a:p>
            <a:r>
              <a:rPr lang="en-GB" sz="1500" noProof="0" dirty="0">
                <a:latin typeface="Roboto" pitchFamily="2" charset="0"/>
                <a:ea typeface="Roboto" pitchFamily="2" charset="0"/>
              </a:rPr>
              <a:t>	2 depths) and 100µm net (3 tows)</a:t>
            </a:r>
          </a:p>
          <a:p>
            <a:r>
              <a:rPr lang="en-GB" sz="1500" noProof="0" dirty="0">
                <a:latin typeface="Roboto" pitchFamily="2" charset="0"/>
                <a:ea typeface="Roboto" pitchFamily="2" charset="0"/>
              </a:rPr>
              <a:t> – zooplankton - 100µm, and 500µm net – if target species include larger species</a:t>
            </a:r>
          </a:p>
          <a:p>
            <a:r>
              <a:rPr lang="en-GB" sz="1500" noProof="0" dirty="0">
                <a:latin typeface="Roboto" pitchFamily="2" charset="0"/>
                <a:ea typeface="Roboto" pitchFamily="2" charset="0"/>
              </a:rPr>
              <a:t>	(3 tows for each)</a:t>
            </a:r>
          </a:p>
          <a:p>
            <a:endParaRPr lang="en-GB" sz="900" noProof="0" dirty="0">
              <a:latin typeface="Roboto" pitchFamily="2" charset="0"/>
              <a:ea typeface="Roboto" pitchFamily="2" charset="0"/>
            </a:endParaRPr>
          </a:p>
          <a:p>
            <a:r>
              <a:rPr lang="en-GB" sz="1500" noProof="0" dirty="0">
                <a:latin typeface="Roboto" pitchFamily="2" charset="0"/>
                <a:ea typeface="Roboto" pitchFamily="2" charset="0"/>
              </a:rPr>
              <a:t>• Mobile epifauna – crab trap for larger fish and invertebrates (3 traps), Minnow trap 	for small fish, crabs and shrimp (3 traps) and artificial habitats collector for 	smaller mobile fauna requiring shelter (3 collectors)</a:t>
            </a:r>
          </a:p>
          <a:p>
            <a:endParaRPr lang="en-GB" sz="900" noProof="0" dirty="0">
              <a:latin typeface="Roboto" pitchFamily="2" charset="0"/>
              <a:ea typeface="Roboto" pitchFamily="2" charset="0"/>
            </a:endParaRPr>
          </a:p>
          <a:p>
            <a:r>
              <a:rPr lang="en-GB" sz="1500" noProof="0" dirty="0">
                <a:latin typeface="Roboto" pitchFamily="2" charset="0"/>
                <a:ea typeface="Roboto" pitchFamily="2" charset="0"/>
              </a:rPr>
              <a:t>• Fouling organisms - settlement plates (at 1m, 3m and 7m, 3 replicates) and </a:t>
            </a:r>
          </a:p>
          <a:p>
            <a:r>
              <a:rPr lang="en-GB" sz="1500" noProof="0" dirty="0">
                <a:latin typeface="Roboto" pitchFamily="2" charset="0"/>
                <a:ea typeface="Roboto" pitchFamily="2" charset="0"/>
              </a:rPr>
              <a:t>	fouling scraping (3 scrapings per site)</a:t>
            </a:r>
          </a:p>
          <a:p>
            <a:pPr marL="285750" indent="-285750">
              <a:buFontTx/>
              <a:buChar char="-"/>
            </a:pPr>
            <a:endParaRPr lang="en-GB" sz="900" noProof="0" dirty="0">
              <a:latin typeface="Roboto" pitchFamily="2" charset="0"/>
              <a:ea typeface="Roboto" pitchFamily="2" charset="0"/>
            </a:endParaRPr>
          </a:p>
          <a:p>
            <a:r>
              <a:rPr lang="en-GB" sz="1500" noProof="0" dirty="0">
                <a:latin typeface="Roboto" pitchFamily="2" charset="0"/>
                <a:ea typeface="Roboto" pitchFamily="2" charset="0"/>
              </a:rPr>
              <a:t>• Benthic infauna – benthic grab (3 samples per site) </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9E8F1CFA-114B-B816-1937-C7E0B6C425C6}"/>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348684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304801" y="1177071"/>
            <a:ext cx="7459436" cy="4785926"/>
          </a:xfrm>
          <a:prstGeom prst="rect">
            <a:avLst/>
          </a:prstGeom>
          <a:noFill/>
        </p:spPr>
        <p:txBody>
          <a:bodyPr wrap="square" rtlCol="0">
            <a:spAutoFit/>
          </a:bodyPr>
          <a:lstStyle/>
          <a:p>
            <a:r>
              <a:rPr lang="en-GB" sz="3500" noProof="0">
                <a:solidFill>
                  <a:srgbClr val="283587"/>
                </a:solidFill>
                <a:latin typeface="Roboto" pitchFamily="2" charset="0"/>
                <a:ea typeface="Roboto" pitchFamily="2" charset="0"/>
              </a:rPr>
              <a:t>Species information 3</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Details of species include identification of all non-indigenous species</a:t>
            </a:r>
          </a:p>
          <a:p>
            <a:r>
              <a:rPr lang="en-GB" sz="1500" noProof="0" dirty="0">
                <a:latin typeface="Roboto" pitchFamily="2" charset="0"/>
                <a:ea typeface="Roboto" pitchFamily="2" charset="0"/>
              </a:rPr>
              <a:t>and record of species composition, with abundances, 22 samples: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Plankton</a:t>
            </a:r>
          </a:p>
          <a:p>
            <a:r>
              <a:rPr lang="en-GB" sz="1500" noProof="0" dirty="0">
                <a:latin typeface="Roboto" pitchFamily="2" charset="0"/>
                <a:ea typeface="Roboto" pitchFamily="2" charset="0"/>
              </a:rPr>
              <a:t> – phytoplankton - water sample (1) and 100µm net (1)</a:t>
            </a:r>
          </a:p>
          <a:p>
            <a:r>
              <a:rPr lang="en-GB" sz="1500" noProof="0" dirty="0">
                <a:latin typeface="Roboto" pitchFamily="2" charset="0"/>
                <a:ea typeface="Roboto" pitchFamily="2" charset="0"/>
              </a:rPr>
              <a:t> – zooplankton - 100µm net (1) and 500µm net (1)</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Mobile epifauna – crab trap (3), Minnow trap (3) and artificial habitats (3)</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Fouling organisms </a:t>
            </a:r>
          </a:p>
          <a:p>
            <a:pPr marL="285750" indent="-285750">
              <a:buFontTx/>
              <a:buChar char="-"/>
            </a:pPr>
            <a:r>
              <a:rPr lang="en-GB" sz="1500" noProof="0" dirty="0">
                <a:latin typeface="Roboto" pitchFamily="2" charset="0"/>
                <a:ea typeface="Roboto" pitchFamily="2" charset="0"/>
              </a:rPr>
              <a:t>Settlement plates (3 units)</a:t>
            </a:r>
          </a:p>
          <a:p>
            <a:pPr marL="285750" indent="-285750">
              <a:buFontTx/>
              <a:buChar char="-"/>
            </a:pPr>
            <a:r>
              <a:rPr lang="en-GB" sz="1500" noProof="0" dirty="0">
                <a:latin typeface="Roboto" pitchFamily="2" charset="0"/>
                <a:ea typeface="Roboto" pitchFamily="2" charset="0"/>
              </a:rPr>
              <a:t>Fouling scraping (3 scrapings)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Benthic infauna – benthic grab (3 samples)</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73C7190B-88E4-7BB4-4EF2-351C22FF94B2}"/>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4221757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304801" y="1177071"/>
            <a:ext cx="7459436" cy="2708434"/>
          </a:xfrm>
          <a:prstGeom prst="rect">
            <a:avLst/>
          </a:prstGeom>
          <a:noFill/>
        </p:spPr>
        <p:txBody>
          <a:bodyPr wrap="square" rtlCol="0">
            <a:spAutoFit/>
          </a:bodyPr>
          <a:lstStyle/>
          <a:p>
            <a:r>
              <a:rPr lang="en-GB" sz="3500" noProof="0">
                <a:solidFill>
                  <a:srgbClr val="283587"/>
                </a:solidFill>
                <a:latin typeface="Roboto" pitchFamily="2" charset="0"/>
                <a:ea typeface="Roboto" pitchFamily="2" charset="0"/>
              </a:rPr>
              <a:t>Species information 4</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Alternative techniques may be applied, e.g. remotely operated </a:t>
            </a:r>
          </a:p>
          <a:p>
            <a:r>
              <a:rPr lang="en-GB" sz="1500" noProof="0" dirty="0">
                <a:latin typeface="Roboto" pitchFamily="2" charset="0"/>
                <a:ea typeface="Roboto" pitchFamily="2" charset="0"/>
              </a:rPr>
              <a:t>underwater vehicles (ROVs) and eDNA analysis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If used, alternative techniques should be validated to assess their overall </a:t>
            </a:r>
          </a:p>
          <a:p>
            <a:r>
              <a:rPr lang="en-GB" sz="1500" noProof="0" dirty="0">
                <a:latin typeface="Roboto" pitchFamily="2" charset="0"/>
                <a:ea typeface="Roboto" pitchFamily="2" charset="0"/>
              </a:rPr>
              <a:t>performance and fitness for purpose</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FF3ECA0C-902E-2E2E-C336-D9BE1E90E802}"/>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2852163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32408BF-441E-9E43-81E1-80289124F53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a:extLst>
              <a:ext uri="{FF2B5EF4-FFF2-40B4-BE49-F238E27FC236}">
                <a16:creationId xmlns:a16="http://schemas.microsoft.com/office/drawing/2014/main" id="{2031C6C0-6FB5-A44B-967A-F80FB1D3B56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0C7C1AB-73A5-3445-8A96-2DDBB6B4B259}"/>
              </a:ext>
            </a:extLst>
          </p:cNvPr>
          <p:cNvSpPr txBox="1"/>
          <p:nvPr/>
        </p:nvSpPr>
        <p:spPr>
          <a:xfrm>
            <a:off x="169913" y="4195920"/>
            <a:ext cx="5038902" cy="1908215"/>
          </a:xfrm>
          <a:prstGeom prst="rect">
            <a:avLst/>
          </a:prstGeom>
          <a:noFill/>
        </p:spPr>
        <p:txBody>
          <a:bodyPr wrap="square" rtlCol="0">
            <a:spAutoFit/>
          </a:bodyPr>
          <a:lstStyle/>
          <a:p>
            <a:r>
              <a:rPr lang="en-GB" sz="2500" noProof="0">
                <a:solidFill>
                  <a:srgbClr val="283587"/>
                </a:solidFill>
                <a:latin typeface="Roboto" pitchFamily="2" charset="0"/>
                <a:ea typeface="Roboto" pitchFamily="2" charset="0"/>
              </a:rPr>
              <a:t>Regional BWM harmonised procedures – Port survey protocol</a:t>
            </a:r>
          </a:p>
          <a:p>
            <a:r>
              <a:rPr lang="en-GB" noProof="0" dirty="0">
                <a:solidFill>
                  <a:srgbClr val="283587"/>
                </a:solidFill>
              </a:rPr>
              <a:t>	vs.</a:t>
            </a:r>
          </a:p>
          <a:p>
            <a:r>
              <a:rPr lang="en-GB" sz="2500" noProof="0" dirty="0">
                <a:solidFill>
                  <a:srgbClr val="283587"/>
                </a:solidFill>
                <a:latin typeface="Roboto" pitchFamily="2" charset="0"/>
                <a:ea typeface="Roboto" pitchFamily="2" charset="0"/>
              </a:rPr>
              <a:t>BALMAS Port Baseline Survey Protocol</a:t>
            </a:r>
          </a:p>
        </p:txBody>
      </p:sp>
    </p:spTree>
    <p:extLst>
      <p:ext uri="{BB962C8B-B14F-4D97-AF65-F5344CB8AC3E}">
        <p14:creationId xmlns:p14="http://schemas.microsoft.com/office/powerpoint/2010/main" val="2036087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117019" y="1009162"/>
            <a:ext cx="10700659" cy="4708981"/>
          </a:xfrm>
          <a:prstGeom prst="rect">
            <a:avLst/>
          </a:prstGeom>
          <a:noFill/>
        </p:spPr>
        <p:txBody>
          <a:bodyPr wrap="square" rtlCol="0">
            <a:spAutoFit/>
          </a:bodyPr>
          <a:lstStyle/>
          <a:p>
            <a:r>
              <a:rPr lang="en-GB" sz="3600" noProof="0" dirty="0">
                <a:solidFill>
                  <a:srgbClr val="283587"/>
                </a:solidFill>
                <a:latin typeface="Roboto" pitchFamily="2" charset="0"/>
                <a:ea typeface="Roboto" pitchFamily="2" charset="0"/>
              </a:rPr>
              <a:t>BALMAS Port Baseline</a:t>
            </a:r>
          </a:p>
          <a:p>
            <a:r>
              <a:rPr lang="en-GB" sz="3600" noProof="0" dirty="0">
                <a:solidFill>
                  <a:srgbClr val="283587"/>
                </a:solidFill>
                <a:latin typeface="Roboto" pitchFamily="2" charset="0"/>
                <a:ea typeface="Roboto" pitchFamily="2" charset="0"/>
              </a:rPr>
              <a:t>Survey Protocol </a:t>
            </a:r>
          </a:p>
          <a:p>
            <a:r>
              <a:rPr lang="en-GB" sz="1600" noProof="0" dirty="0">
                <a:solidFill>
                  <a:srgbClr val="283587"/>
                </a:solidFill>
                <a:latin typeface="Roboto" pitchFamily="2" charset="0"/>
                <a:ea typeface="Roboto" pitchFamily="2" charset="0"/>
              </a:rPr>
              <a:t>(based on CRIMP protocol (Hewitt and Martin, 2001)</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The aim of BALMAS PBS:</a:t>
            </a:r>
          </a:p>
          <a:p>
            <a:pPr marL="285750" indent="-285750">
              <a:buFontTx/>
              <a:buChar char="-"/>
            </a:pPr>
            <a:r>
              <a:rPr lang="en-GB" sz="1500" noProof="0" dirty="0">
                <a:latin typeface="Roboto" pitchFamily="2" charset="0"/>
                <a:ea typeface="Roboto" pitchFamily="2" charset="0"/>
              </a:rPr>
              <a:t>to develop a baseline list of species including both native and </a:t>
            </a:r>
          </a:p>
          <a:p>
            <a:r>
              <a:rPr lang="en-GB" sz="1500" noProof="0" dirty="0">
                <a:latin typeface="Roboto" pitchFamily="2" charset="0"/>
                <a:ea typeface="Roboto" pitchFamily="2" charset="0"/>
              </a:rPr>
              <a:t>	non-indigenous (NIS) species present in ports</a:t>
            </a:r>
          </a:p>
          <a:p>
            <a:pPr marL="285750" indent="-285750">
              <a:buFontTx/>
              <a:buChar char="-"/>
            </a:pPr>
            <a:r>
              <a:rPr lang="en-GB" sz="1500" noProof="0" dirty="0">
                <a:latin typeface="Roboto" pitchFamily="2" charset="0"/>
                <a:ea typeface="Roboto" pitchFamily="2" charset="0"/>
              </a:rPr>
              <a:t>to develop the list of Harmful Aquatic Organisms and Pathogens (HAOP)</a:t>
            </a:r>
          </a:p>
          <a:p>
            <a:pPr marL="285750" indent="-285750">
              <a:buFontTx/>
              <a:buChar char="-"/>
            </a:pPr>
            <a:r>
              <a:rPr lang="en-GB" sz="1500" noProof="0" dirty="0">
                <a:latin typeface="Roboto" pitchFamily="2" charset="0"/>
                <a:ea typeface="Roboto" pitchFamily="2" charset="0"/>
              </a:rPr>
              <a:t>to ensure qualitative base for tracking new species introductions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Sampling design: </a:t>
            </a:r>
          </a:p>
          <a:p>
            <a:r>
              <a:rPr lang="en-GB" sz="1500" noProof="0" dirty="0">
                <a:latin typeface="Roboto" pitchFamily="2" charset="0"/>
                <a:ea typeface="Roboto" pitchFamily="2" charset="0"/>
              </a:rPr>
              <a:t>	- plankton - seasonally</a:t>
            </a:r>
          </a:p>
          <a:p>
            <a:r>
              <a:rPr lang="en-GB" sz="1500" noProof="0" dirty="0">
                <a:latin typeface="Roboto" pitchFamily="2" charset="0"/>
                <a:ea typeface="Roboto" pitchFamily="2" charset="0"/>
              </a:rPr>
              <a:t>	- human pathogens - at least four times per year in water and two times per year in sediments 			(simultaneously to the water sampling)</a:t>
            </a:r>
          </a:p>
          <a:p>
            <a:r>
              <a:rPr lang="en-GB" sz="1500" noProof="0" dirty="0">
                <a:latin typeface="Roboto" pitchFamily="2" charset="0"/>
                <a:ea typeface="Roboto" pitchFamily="2" charset="0"/>
              </a:rPr>
              <a:t>	- chemical analyses - biocides (</a:t>
            </a:r>
            <a:r>
              <a:rPr lang="en-GB" sz="1500" noProof="0" dirty="0" err="1">
                <a:latin typeface="Roboto" pitchFamily="2" charset="0"/>
                <a:ea typeface="Roboto" pitchFamily="2" charset="0"/>
              </a:rPr>
              <a:t>organotins</a:t>
            </a:r>
            <a:r>
              <a:rPr lang="en-GB" sz="1500" noProof="0" dirty="0">
                <a:latin typeface="Roboto" pitchFamily="2" charset="0"/>
                <a:ea typeface="Roboto" pitchFamily="2" charset="0"/>
              </a:rPr>
              <a:t>) and disinfection by-products from Active Substances treatment 				(trihalomethanes, </a:t>
            </a:r>
            <a:r>
              <a:rPr lang="en-GB" sz="1500" noProof="0" dirty="0" err="1">
                <a:latin typeface="Roboto" pitchFamily="2" charset="0"/>
                <a:ea typeface="Roboto" pitchFamily="2" charset="0"/>
              </a:rPr>
              <a:t>haloacetonitriles</a:t>
            </a:r>
            <a:r>
              <a:rPr lang="en-GB" sz="1500" noProof="0" dirty="0">
                <a:latin typeface="Roboto" pitchFamily="2" charset="0"/>
                <a:ea typeface="Roboto" pitchFamily="2" charset="0"/>
              </a:rPr>
              <a:t> and </a:t>
            </a:r>
            <a:r>
              <a:rPr lang="en-GB" sz="1500" noProof="0" dirty="0" err="1">
                <a:latin typeface="Roboto" pitchFamily="2" charset="0"/>
                <a:ea typeface="Roboto" pitchFamily="2" charset="0"/>
              </a:rPr>
              <a:t>haloacetic</a:t>
            </a:r>
            <a:r>
              <a:rPr lang="en-GB" sz="1500" noProof="0" dirty="0">
                <a:latin typeface="Roboto" pitchFamily="2" charset="0"/>
                <a:ea typeface="Roboto" pitchFamily="2" charset="0"/>
              </a:rPr>
              <a:t> acids)</a:t>
            </a:r>
          </a:p>
          <a:p>
            <a:r>
              <a:rPr lang="en-GB" sz="1500" noProof="0" dirty="0">
                <a:latin typeface="Roboto" pitchFamily="2" charset="0"/>
                <a:ea typeface="Roboto" pitchFamily="2" charset="0"/>
              </a:rPr>
              <a:t>	- physical analyses - analyses of hydrographic and dynamic conditions to investigate species spreading patterns </a:t>
            </a: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FF3ECA0C-902E-2E2E-C336-D9BE1E90E802}"/>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3341126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1676585" y="3176276"/>
            <a:ext cx="5746782" cy="861774"/>
          </a:xfrm>
          <a:prstGeom prst="rect">
            <a:avLst/>
          </a:prstGeom>
          <a:noFill/>
        </p:spPr>
        <p:txBody>
          <a:bodyPr wrap="square" rtlCol="0">
            <a:spAutoFit/>
          </a:bodyPr>
          <a:lstStyle/>
          <a:p>
            <a:r>
              <a:rPr lang="en-US" sz="3500" dirty="0">
                <a:solidFill>
                  <a:srgbClr val="283587"/>
                </a:solidFill>
                <a:latin typeface="Roboto" pitchFamily="2" charset="0"/>
                <a:ea typeface="Roboto" pitchFamily="2" charset="0"/>
              </a:rPr>
              <a:t>THANK YOU</a:t>
            </a:r>
            <a:endParaRPr lang="en-US" sz="1500" dirty="0">
              <a:latin typeface="Roboto" pitchFamily="2" charset="0"/>
              <a:ea typeface="Roboto" pitchFamily="2" charset="0"/>
            </a:endParaRPr>
          </a:p>
          <a:p>
            <a:endParaRPr lang="en-US" sz="150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3" name="Rectangle 2">
            <a:extLst>
              <a:ext uri="{FF2B5EF4-FFF2-40B4-BE49-F238E27FC236}">
                <a16:creationId xmlns:a16="http://schemas.microsoft.com/office/drawing/2014/main" id="{BB2F7B68-D80E-6CD9-A9E5-E02F2FF61B6F}"/>
              </a:ext>
            </a:extLst>
          </p:cNvPr>
          <p:cNvSpPr/>
          <p:nvPr/>
        </p:nvSpPr>
        <p:spPr>
          <a:xfrm>
            <a:off x="7305822" y="6240923"/>
            <a:ext cx="3829138"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1660948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6" name="Rectangle 15">
            <a:extLst>
              <a:ext uri="{FF2B5EF4-FFF2-40B4-BE49-F238E27FC236}">
                <a16:creationId xmlns:a16="http://schemas.microsoft.com/office/drawing/2014/main" id="{2B8E3107-E208-C044-8177-18C6C87C232A}"/>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
        <p:nvSpPr>
          <p:cNvPr id="17" name="TextBox 16">
            <a:extLst>
              <a:ext uri="{FF2B5EF4-FFF2-40B4-BE49-F238E27FC236}">
                <a16:creationId xmlns:a16="http://schemas.microsoft.com/office/drawing/2014/main" id="{CCDE9F10-ACD9-AA48-AB43-E9EC34CE8F1C}"/>
              </a:ext>
            </a:extLst>
          </p:cNvPr>
          <p:cNvSpPr txBox="1"/>
          <p:nvPr/>
        </p:nvSpPr>
        <p:spPr>
          <a:xfrm>
            <a:off x="304800" y="1177071"/>
            <a:ext cx="11239500" cy="3631763"/>
          </a:xfrm>
          <a:prstGeom prst="rect">
            <a:avLst/>
          </a:prstGeom>
          <a:noFill/>
        </p:spPr>
        <p:txBody>
          <a:bodyPr wrap="square" rtlCol="0">
            <a:spAutoFit/>
          </a:bodyPr>
          <a:lstStyle/>
          <a:p>
            <a:r>
              <a:rPr lang="en-GB" sz="3500" noProof="0">
                <a:solidFill>
                  <a:srgbClr val="283587"/>
                </a:solidFill>
                <a:latin typeface="Roboto" pitchFamily="2" charset="0"/>
                <a:ea typeface="Roboto" pitchFamily="2" charset="0"/>
              </a:rPr>
              <a:t>Port Survey Protocol</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b="1" noProof="0" dirty="0">
                <a:latin typeface="Roboto" pitchFamily="2" charset="0"/>
                <a:ea typeface="Roboto" pitchFamily="2" charset="0"/>
              </a:rPr>
              <a:t>The protocol purpose is exemption application, with focus on: </a:t>
            </a:r>
          </a:p>
          <a:p>
            <a:r>
              <a:rPr lang="en-GB" sz="1500" noProof="0" dirty="0">
                <a:latin typeface="Roboto" pitchFamily="2" charset="0"/>
                <a:ea typeface="Roboto" pitchFamily="2" charset="0"/>
              </a:rPr>
              <a:t>• Port information </a:t>
            </a:r>
          </a:p>
          <a:p>
            <a:r>
              <a:rPr lang="en-GB" sz="1500" noProof="0" dirty="0">
                <a:latin typeface="Roboto" pitchFamily="2" charset="0"/>
                <a:ea typeface="Roboto" pitchFamily="2" charset="0"/>
              </a:rPr>
              <a:t>• Environmental information </a:t>
            </a:r>
          </a:p>
          <a:p>
            <a:r>
              <a:rPr lang="en-GB" sz="1500" noProof="0" dirty="0">
                <a:latin typeface="Roboto" pitchFamily="2" charset="0"/>
                <a:ea typeface="Roboto" pitchFamily="2" charset="0"/>
              </a:rPr>
              <a:t>• Target species</a:t>
            </a:r>
          </a:p>
          <a:p>
            <a:endParaRPr lang="en-GB" sz="1500" noProof="0" dirty="0">
              <a:latin typeface="Roboto" pitchFamily="2" charset="0"/>
              <a:ea typeface="Roboto" pitchFamily="2" charset="0"/>
            </a:endParaRPr>
          </a:p>
          <a:p>
            <a:r>
              <a:rPr lang="en-GB" sz="1500" b="1" noProof="0" dirty="0">
                <a:latin typeface="Roboto" pitchFamily="2" charset="0"/>
                <a:ea typeface="Roboto" pitchFamily="2" charset="0"/>
              </a:rPr>
              <a:t>The protocol provides guidance for: </a:t>
            </a:r>
          </a:p>
          <a:p>
            <a:r>
              <a:rPr lang="en-GB" sz="1500" noProof="0" dirty="0">
                <a:latin typeface="Roboto" pitchFamily="2" charset="0"/>
                <a:ea typeface="Roboto" pitchFamily="2" charset="0"/>
              </a:rPr>
              <a:t>• Identification of appropriate sites for sampling </a:t>
            </a:r>
          </a:p>
          <a:p>
            <a:r>
              <a:rPr lang="en-GB" sz="1500" noProof="0" dirty="0">
                <a:latin typeface="Roboto" pitchFamily="2" charset="0"/>
                <a:ea typeface="Roboto" pitchFamily="2" charset="0"/>
              </a:rPr>
              <a:t>• Establishment of sampling design </a:t>
            </a:r>
          </a:p>
          <a:p>
            <a:r>
              <a:rPr lang="en-GB" sz="1500" noProof="0" dirty="0">
                <a:latin typeface="Roboto" pitchFamily="2" charset="0"/>
                <a:ea typeface="Roboto" pitchFamily="2" charset="0"/>
              </a:rPr>
              <a:t>• Ensuring data collection in a consistent manner for storage in a central location (e.g. MAMIAS)</a:t>
            </a:r>
          </a:p>
          <a:p>
            <a:r>
              <a:rPr lang="en-GB" sz="1500" noProof="0" dirty="0">
                <a:latin typeface="Roboto" pitchFamily="2" charset="0"/>
                <a:ea typeface="Roboto" pitchFamily="2" charset="0"/>
              </a:rPr>
              <a:t>	MAMIAS – Marine Mediterranean Invasive Alien Species Database</a:t>
            </a: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Tree>
    <p:extLst>
      <p:ext uri="{BB962C8B-B14F-4D97-AF65-F5344CB8AC3E}">
        <p14:creationId xmlns:p14="http://schemas.microsoft.com/office/powerpoint/2010/main" val="897903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32408BF-441E-9E43-81E1-80289124F53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a:extLst>
              <a:ext uri="{FF2B5EF4-FFF2-40B4-BE49-F238E27FC236}">
                <a16:creationId xmlns:a16="http://schemas.microsoft.com/office/drawing/2014/main" id="{2031C6C0-6FB5-A44B-967A-F80FB1D3B56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0C7C1AB-73A5-3445-8A96-2DDBB6B4B259}"/>
              </a:ext>
            </a:extLst>
          </p:cNvPr>
          <p:cNvSpPr txBox="1"/>
          <p:nvPr/>
        </p:nvSpPr>
        <p:spPr>
          <a:xfrm>
            <a:off x="569963" y="3949490"/>
            <a:ext cx="2850874" cy="477054"/>
          </a:xfrm>
          <a:prstGeom prst="rect">
            <a:avLst/>
          </a:prstGeom>
          <a:noFill/>
        </p:spPr>
        <p:txBody>
          <a:bodyPr wrap="square" rtlCol="0">
            <a:spAutoFit/>
          </a:bodyPr>
          <a:lstStyle/>
          <a:p>
            <a:r>
              <a:rPr lang="en-US" sz="2500" dirty="0">
                <a:solidFill>
                  <a:srgbClr val="283587"/>
                </a:solidFill>
                <a:latin typeface="Roboto" pitchFamily="2" charset="0"/>
                <a:ea typeface="Roboto" pitchFamily="2" charset="0"/>
              </a:rPr>
              <a:t>S</a:t>
            </a:r>
            <a:r>
              <a:rPr lang="hr-HR" sz="2500" dirty="0" err="1">
                <a:solidFill>
                  <a:srgbClr val="283587"/>
                </a:solidFill>
                <a:latin typeface="Roboto" pitchFamily="2" charset="0"/>
                <a:ea typeface="Roboto" pitchFamily="2" charset="0"/>
              </a:rPr>
              <a:t>ampling</a:t>
            </a:r>
            <a:r>
              <a:rPr lang="hr-HR" sz="2500" dirty="0">
                <a:solidFill>
                  <a:srgbClr val="283587"/>
                </a:solidFill>
                <a:latin typeface="Roboto" pitchFamily="2" charset="0"/>
                <a:ea typeface="Roboto" pitchFamily="2" charset="0"/>
              </a:rPr>
              <a:t> design</a:t>
            </a:r>
            <a:endParaRPr lang="en-US" dirty="0">
              <a:solidFill>
                <a:srgbClr val="283587"/>
              </a:solidFill>
            </a:endParaRPr>
          </a:p>
        </p:txBody>
      </p:sp>
    </p:spTree>
    <p:extLst>
      <p:ext uri="{BB962C8B-B14F-4D97-AF65-F5344CB8AC3E}">
        <p14:creationId xmlns:p14="http://schemas.microsoft.com/office/powerpoint/2010/main" val="2412390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7"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123026" y="2132933"/>
            <a:ext cx="11239500" cy="3477875"/>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Sampling timing and frequency</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Reflecting the lifecycle and movement pattern of the target species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Performed during seasons when target species are most likely to be found</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At least two seasons during a one-year period</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In cases when target species has planktonic larval stage, include plankton sampling</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Settlement plates deployment during first seasonal sampling and retrieval during the second</a:t>
            </a: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C6CC2C3E-9548-0F13-6382-CE9720ECC94E}"/>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367271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7"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304800" y="1177071"/>
            <a:ext cx="11239500" cy="3862596"/>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Site selection</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All types of benthic habitats in the port should be sampled</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Prioritize highly frequented berths and ballast release locations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Perform sufficient replications for scientific rigor</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Port operations should not be disrupted </a:t>
            </a:r>
            <a:r>
              <a:rPr lang="en-GB" sz="1500" noProof="0" dirty="0">
                <a:latin typeface="Roboto" pitchFamily="2" charset="0"/>
                <a:ea typeface="Roboto" pitchFamily="2" charset="0"/>
                <a:sym typeface="Wingdings" panose="05000000000000000000" pitchFamily="2" charset="2"/>
              </a:rPr>
              <a:t> newer methods (species specific </a:t>
            </a:r>
          </a:p>
          <a:p>
            <a:r>
              <a:rPr lang="en-GB" sz="1500" noProof="0" dirty="0">
                <a:latin typeface="Roboto" pitchFamily="2" charset="0"/>
                <a:ea typeface="Roboto" pitchFamily="2" charset="0"/>
                <a:sym typeface="Wingdings" panose="05000000000000000000" pitchFamily="2" charset="2"/>
              </a:rPr>
              <a:t>eDNA analysis and remote operate vehicles will likely disturb less than traditional</a:t>
            </a:r>
          </a:p>
          <a:p>
            <a:r>
              <a:rPr lang="en-GB" sz="1500" noProof="0" dirty="0">
                <a:latin typeface="Roboto" pitchFamily="2" charset="0"/>
                <a:ea typeface="Roboto" pitchFamily="2" charset="0"/>
                <a:sym typeface="Wingdings" panose="05000000000000000000" pitchFamily="2" charset="2"/>
              </a:rPr>
              <a:t>surveillance methods)</a:t>
            </a:r>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The GPS location of each field should be recorded</a:t>
            </a: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2A35B691-8670-D8A0-6146-21281955C245}"/>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782317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7"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223156" y="970450"/>
            <a:ext cx="8308521" cy="4785926"/>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Port information</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Defined by </a:t>
            </a:r>
            <a:r>
              <a:rPr lang="en-GB" sz="1500" u="sng" noProof="0" dirty="0">
                <a:latin typeface="Roboto" pitchFamily="2" charset="0"/>
                <a:ea typeface="Roboto" pitchFamily="2" charset="0"/>
              </a:rPr>
              <a:t>Port characteristics field data sheet</a:t>
            </a:r>
            <a:r>
              <a:rPr lang="en-GB" sz="1500" noProof="0" dirty="0">
                <a:latin typeface="Roboto" pitchFamily="2" charset="0"/>
                <a:ea typeface="Roboto" pitchFamily="2" charset="0"/>
              </a:rPr>
              <a:t>: </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Port name and ID, year of establishment, coordinates, date, </a:t>
            </a:r>
          </a:p>
          <a:p>
            <a:r>
              <a:rPr lang="en-GB" sz="1500" noProof="0" dirty="0">
                <a:latin typeface="Roboto" pitchFamily="2" charset="0"/>
                <a:ea typeface="Roboto" pitchFamily="2" charset="0"/>
              </a:rPr>
              <a:t>	assessor(s) (name, surname) and a map of the area</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General description - port size and area, cargo or people transport, </a:t>
            </a:r>
          </a:p>
          <a:p>
            <a:r>
              <a:rPr lang="en-GB" sz="1500" noProof="0" dirty="0">
                <a:latin typeface="Roboto" pitchFamily="2" charset="0"/>
                <a:ea typeface="Roboto" pitchFamily="2" charset="0"/>
              </a:rPr>
              <a:t>	recent construction description (if any) and main shipping routes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Habitat description</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Existing monitoring</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Adjacent waters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Minimal and maximal salinity, sea surface and sea floor temperature, and tidal range</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Other comments</a:t>
            </a: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8A1CB89E-92FB-85B2-B606-79AEFE5D56F3}"/>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2449443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67" y="-8165"/>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133350" y="1610997"/>
            <a:ext cx="9206593" cy="3400931"/>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Environmental information</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Defined by </a:t>
            </a:r>
            <a:r>
              <a:rPr lang="en-GB" sz="1500" u="sng" noProof="0" dirty="0">
                <a:latin typeface="Roboto" pitchFamily="2" charset="0"/>
                <a:ea typeface="Roboto" pitchFamily="2" charset="0"/>
              </a:rPr>
              <a:t>Sampling site and environmental field data sheet</a:t>
            </a:r>
            <a:r>
              <a:rPr lang="en-GB" sz="1500" noProof="0" dirty="0">
                <a:latin typeface="Roboto" pitchFamily="2" charset="0"/>
                <a:ea typeface="Roboto" pitchFamily="2" charset="0"/>
              </a:rPr>
              <a:t>: </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Port name and ID, site ID, coordinates, date, time, field surveyor (sur/name)</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Air temperature, cloud cover, wind direction and speed, sea state</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Water temperature and salinity at surface, 1m, 3m, 5m, 7m and at bottom, </a:t>
            </a:r>
          </a:p>
          <a:p>
            <a:r>
              <a:rPr lang="en-GB" sz="1500" noProof="0" dirty="0">
                <a:latin typeface="Roboto" pitchFamily="2" charset="0"/>
                <a:ea typeface="Roboto" pitchFamily="2" charset="0"/>
              </a:rPr>
              <a:t>	water transparency and dissolved oxygen at bottom</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Sediment data – method of collection, organic content, % dry weight of sediment fractions</a:t>
            </a:r>
          </a:p>
          <a:p>
            <a:r>
              <a:rPr lang="en-GB" sz="1500" noProof="0" dirty="0">
                <a:latin typeface="Roboto" pitchFamily="2" charset="0"/>
                <a:ea typeface="Roboto" pitchFamily="2" charset="0"/>
              </a:rPr>
              <a:t>	(&gt;1mm, &lt;1-0.5mm, &lt;0.5-0.25mm, &lt;0.25-0.125mm, &lt;0.125-0.063mm, &lt;0.063mm)</a:t>
            </a: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9EAECD83-9FC6-FC90-20C8-B87B5A75A725}"/>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1381131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32408BF-441E-9E43-81E1-80289124F53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3" name="Picture 2">
            <a:extLst>
              <a:ext uri="{FF2B5EF4-FFF2-40B4-BE49-F238E27FC236}">
                <a16:creationId xmlns:a16="http://schemas.microsoft.com/office/drawing/2014/main" id="{2031C6C0-6FB5-A44B-967A-F80FB1D3B56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0C7C1AB-73A5-3445-8A96-2DDBB6B4B259}"/>
              </a:ext>
            </a:extLst>
          </p:cNvPr>
          <p:cNvSpPr txBox="1"/>
          <p:nvPr/>
        </p:nvSpPr>
        <p:spPr>
          <a:xfrm>
            <a:off x="586291" y="4188017"/>
            <a:ext cx="3242759" cy="477054"/>
          </a:xfrm>
          <a:prstGeom prst="rect">
            <a:avLst/>
          </a:prstGeom>
          <a:noFill/>
        </p:spPr>
        <p:txBody>
          <a:bodyPr wrap="square" rtlCol="0">
            <a:spAutoFit/>
          </a:bodyPr>
          <a:lstStyle/>
          <a:p>
            <a:r>
              <a:rPr lang="hr-HR" sz="2500" dirty="0" err="1">
                <a:solidFill>
                  <a:srgbClr val="283587"/>
                </a:solidFill>
                <a:latin typeface="Roboto" pitchFamily="2" charset="0"/>
                <a:ea typeface="Roboto" pitchFamily="2" charset="0"/>
              </a:rPr>
              <a:t>Species</a:t>
            </a:r>
            <a:r>
              <a:rPr lang="hr-HR" sz="2500" dirty="0">
                <a:solidFill>
                  <a:srgbClr val="283587"/>
                </a:solidFill>
                <a:latin typeface="Roboto" pitchFamily="2" charset="0"/>
                <a:ea typeface="Roboto" pitchFamily="2" charset="0"/>
              </a:rPr>
              <a:t> </a:t>
            </a:r>
            <a:r>
              <a:rPr lang="hr-HR" sz="2500" dirty="0" err="1">
                <a:solidFill>
                  <a:srgbClr val="283587"/>
                </a:solidFill>
                <a:latin typeface="Roboto" pitchFamily="2" charset="0"/>
                <a:ea typeface="Roboto" pitchFamily="2" charset="0"/>
              </a:rPr>
              <a:t>information</a:t>
            </a:r>
            <a:endParaRPr lang="en-US" dirty="0">
              <a:solidFill>
                <a:srgbClr val="283587"/>
              </a:solidFill>
            </a:endParaRPr>
          </a:p>
        </p:txBody>
      </p:sp>
    </p:spTree>
    <p:extLst>
      <p:ext uri="{BB962C8B-B14F-4D97-AF65-F5344CB8AC3E}">
        <p14:creationId xmlns:p14="http://schemas.microsoft.com/office/powerpoint/2010/main" val="749996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26DB2AFB-0FA5-D64D-B70C-5B0A2F419DA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331" y="0"/>
            <a:ext cx="12183670" cy="6858000"/>
          </a:xfrm>
          <a:prstGeom prst="rect">
            <a:avLst/>
          </a:prstGeom>
        </p:spPr>
      </p:pic>
      <p:sp>
        <p:nvSpPr>
          <p:cNvPr id="17" name="TextBox 16">
            <a:extLst>
              <a:ext uri="{FF2B5EF4-FFF2-40B4-BE49-F238E27FC236}">
                <a16:creationId xmlns:a16="http://schemas.microsoft.com/office/drawing/2014/main" id="{CCDE9F10-ACD9-AA48-AB43-E9EC34CE8F1C}"/>
              </a:ext>
            </a:extLst>
          </p:cNvPr>
          <p:cNvSpPr txBox="1"/>
          <p:nvPr/>
        </p:nvSpPr>
        <p:spPr>
          <a:xfrm>
            <a:off x="304800" y="1106736"/>
            <a:ext cx="9394371" cy="5247590"/>
          </a:xfrm>
          <a:prstGeom prst="rect">
            <a:avLst/>
          </a:prstGeom>
          <a:noFill/>
        </p:spPr>
        <p:txBody>
          <a:bodyPr wrap="square" rtlCol="0">
            <a:spAutoFit/>
          </a:bodyPr>
          <a:lstStyle/>
          <a:p>
            <a:r>
              <a:rPr lang="en-GB" sz="3500" noProof="0" dirty="0">
                <a:solidFill>
                  <a:srgbClr val="283587"/>
                </a:solidFill>
                <a:latin typeface="Roboto" pitchFamily="2" charset="0"/>
                <a:ea typeface="Roboto" pitchFamily="2" charset="0"/>
              </a:rPr>
              <a:t>Species information 1</a:t>
            </a:r>
          </a:p>
          <a:p>
            <a:endParaRPr lang="en-GB" sz="1500" noProof="0" dirty="0">
              <a:latin typeface="Roboto" pitchFamily="2" charset="0"/>
              <a:ea typeface="Roboto" pitchFamily="2" charset="0"/>
            </a:endParaRPr>
          </a:p>
          <a:p>
            <a:r>
              <a:rPr lang="en-GB" sz="1500" b="1" noProof="0" dirty="0">
                <a:latin typeface="Roboto" pitchFamily="2" charset="0"/>
                <a:ea typeface="Roboto" pitchFamily="2" charset="0"/>
              </a:rPr>
              <a:t>Aim of the survey is to determine presence or absence </a:t>
            </a:r>
          </a:p>
          <a:p>
            <a:r>
              <a:rPr lang="en-GB" sz="1500" b="1" noProof="0" dirty="0">
                <a:latin typeface="Roboto" pitchFamily="2" charset="0"/>
                <a:ea typeface="Roboto" pitchFamily="2" charset="0"/>
              </a:rPr>
              <a:t>of each target species</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Defined by </a:t>
            </a:r>
            <a:r>
              <a:rPr lang="en-GB" sz="1500" u="sng" noProof="0" dirty="0">
                <a:latin typeface="Roboto" pitchFamily="2" charset="0"/>
                <a:ea typeface="Roboto" pitchFamily="2" charset="0"/>
              </a:rPr>
              <a:t>Species information field data sheet</a:t>
            </a:r>
            <a:r>
              <a:rPr lang="en-GB" sz="1500" noProof="0" dirty="0">
                <a:latin typeface="Roboto" pitchFamily="2" charset="0"/>
                <a:ea typeface="Roboto" pitchFamily="2" charset="0"/>
              </a:rPr>
              <a:t>: </a:t>
            </a:r>
          </a:p>
          <a:p>
            <a:endParaRPr lang="en-GB" sz="1500" noProof="0" dirty="0">
              <a:latin typeface="Roboto" pitchFamily="2" charset="0"/>
              <a:ea typeface="Roboto" pitchFamily="2" charset="0"/>
            </a:endParaRPr>
          </a:p>
          <a:p>
            <a:r>
              <a:rPr lang="en-GB" sz="1500" noProof="0" dirty="0">
                <a:latin typeface="Roboto" pitchFamily="2" charset="0"/>
                <a:ea typeface="Roboto" pitchFamily="2" charset="0"/>
              </a:rPr>
              <a:t>• Port name and ID, site ID, coordinates, water depth, date, time</a:t>
            </a:r>
          </a:p>
          <a:p>
            <a:r>
              <a:rPr lang="en-GB" sz="1500" noProof="0" dirty="0">
                <a:latin typeface="Roboto" pitchFamily="2" charset="0"/>
                <a:ea typeface="Roboto" pitchFamily="2" charset="0"/>
              </a:rPr>
              <a:t>	and field surveyor (sur/name)</a:t>
            </a:r>
          </a:p>
          <a:p>
            <a:endParaRPr lang="en-GB" sz="1500" noProof="0" dirty="0">
              <a:latin typeface="Roboto" pitchFamily="2" charset="0"/>
              <a:ea typeface="Roboto" pitchFamily="2" charset="0"/>
            </a:endParaRPr>
          </a:p>
          <a:p>
            <a:pPr>
              <a:lnSpc>
                <a:spcPct val="150000"/>
              </a:lnSpc>
            </a:pPr>
            <a:r>
              <a:rPr lang="en-GB" sz="1500" noProof="0" dirty="0">
                <a:latin typeface="Roboto" pitchFamily="2" charset="0"/>
                <a:ea typeface="Roboto" pitchFamily="2" charset="0"/>
              </a:rPr>
              <a:t>• Details of sample collection for all investigated groups includes:</a:t>
            </a:r>
          </a:p>
          <a:p>
            <a:pPr>
              <a:lnSpc>
                <a:spcPct val="150000"/>
              </a:lnSpc>
            </a:pPr>
            <a:r>
              <a:rPr lang="en-GB" sz="1500" noProof="0" dirty="0">
                <a:latin typeface="Roboto" pitchFamily="2" charset="0"/>
                <a:ea typeface="Roboto" pitchFamily="2" charset="0"/>
              </a:rPr>
              <a:t>	- sampling start and finish (date or time)</a:t>
            </a:r>
          </a:p>
          <a:p>
            <a:pPr>
              <a:lnSpc>
                <a:spcPct val="150000"/>
              </a:lnSpc>
            </a:pPr>
            <a:r>
              <a:rPr lang="en-GB" sz="1500" noProof="0" dirty="0">
                <a:latin typeface="Roboto" pitchFamily="2" charset="0"/>
                <a:ea typeface="Roboto" pitchFamily="2" charset="0"/>
              </a:rPr>
              <a:t>	- total water volume filtered (only for plankton and benthic epifauna)</a:t>
            </a:r>
          </a:p>
          <a:p>
            <a:pPr>
              <a:lnSpc>
                <a:spcPct val="150000"/>
              </a:lnSpc>
            </a:pPr>
            <a:r>
              <a:rPr lang="en-GB" sz="1500" noProof="0" dirty="0">
                <a:latin typeface="Roboto" pitchFamily="2" charset="0"/>
                <a:ea typeface="Roboto" pitchFamily="2" charset="0"/>
              </a:rPr>
              <a:t>	- total number of samples</a:t>
            </a:r>
          </a:p>
          <a:p>
            <a:pPr>
              <a:lnSpc>
                <a:spcPct val="150000"/>
              </a:lnSpc>
            </a:pPr>
            <a:r>
              <a:rPr lang="en-GB" sz="1500" noProof="0" dirty="0">
                <a:latin typeface="Roboto" pitchFamily="2" charset="0"/>
                <a:ea typeface="Roboto" pitchFamily="2" charset="0"/>
              </a:rPr>
              <a:t>	- sampling method (including dimensions of sampling device)</a:t>
            </a:r>
          </a:p>
          <a:p>
            <a:pPr>
              <a:lnSpc>
                <a:spcPct val="150000"/>
              </a:lnSpc>
            </a:pPr>
            <a:r>
              <a:rPr lang="en-GB" sz="1500" noProof="0" dirty="0">
                <a:latin typeface="Roboto" pitchFamily="2" charset="0"/>
                <a:ea typeface="Roboto" pitchFamily="2" charset="0"/>
              </a:rPr>
              <a:t>	- storage method</a:t>
            </a:r>
          </a:p>
          <a:p>
            <a:endParaRPr lang="en-GB" sz="1500" noProof="0" dirty="0">
              <a:latin typeface="Roboto" pitchFamily="2" charset="0"/>
              <a:ea typeface="Roboto" pitchFamily="2" charset="0"/>
            </a:endParaRPr>
          </a:p>
          <a:p>
            <a:endParaRPr lang="en-GB" sz="1500" noProof="0" dirty="0">
              <a:latin typeface="Roboto" pitchFamily="2" charset="0"/>
              <a:ea typeface="Roboto" pitchFamily="2" charset="0"/>
            </a:endParaRPr>
          </a:p>
        </p:txBody>
      </p:sp>
      <p:grpSp>
        <p:nvGrpSpPr>
          <p:cNvPr id="4" name="Group 3">
            <a:extLst>
              <a:ext uri="{FF2B5EF4-FFF2-40B4-BE49-F238E27FC236}">
                <a16:creationId xmlns:a16="http://schemas.microsoft.com/office/drawing/2014/main" id="{D9424C26-60AB-EA8B-B775-21595D3574B3}"/>
              </a:ext>
            </a:extLst>
          </p:cNvPr>
          <p:cNvGrpSpPr/>
          <p:nvPr/>
        </p:nvGrpSpPr>
        <p:grpSpPr>
          <a:xfrm>
            <a:off x="8330" y="5626402"/>
            <a:ext cx="6927247" cy="1279724"/>
            <a:chOff x="8330" y="5626402"/>
            <a:chExt cx="6927247" cy="1279724"/>
          </a:xfrm>
        </p:grpSpPr>
        <p:pic>
          <p:nvPicPr>
            <p:cNvPr id="5" name="Picture 4">
              <a:extLst>
                <a:ext uri="{FF2B5EF4-FFF2-40B4-BE49-F238E27FC236}">
                  <a16:creationId xmlns:a16="http://schemas.microsoft.com/office/drawing/2014/main" id="{56263F0B-E849-BA98-8788-4B3A77D4FD47}"/>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30" y="5626402"/>
              <a:ext cx="3761140" cy="1279724"/>
            </a:xfrm>
            <a:prstGeom prst="rect">
              <a:avLst/>
            </a:prstGeom>
          </p:spPr>
        </p:pic>
        <p:pic>
          <p:nvPicPr>
            <p:cNvPr id="6" name="Picture 5" descr="Logo, company name&#10;&#10;Description automatically generated">
              <a:extLst>
                <a:ext uri="{FF2B5EF4-FFF2-40B4-BE49-F238E27FC236}">
                  <a16:creationId xmlns:a16="http://schemas.microsoft.com/office/drawing/2014/main" id="{CB3F17B6-262B-D099-190B-C3D457672F48}"/>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633463" y="5828119"/>
              <a:ext cx="847904" cy="771378"/>
            </a:xfrm>
            <a:prstGeom prst="rect">
              <a:avLst/>
            </a:prstGeom>
          </p:spPr>
        </p:pic>
        <p:pic>
          <p:nvPicPr>
            <p:cNvPr id="7" name="Picture 6" descr="A picture containing drawing&#10;&#10;Description automatically generated">
              <a:extLst>
                <a:ext uri="{FF2B5EF4-FFF2-40B4-BE49-F238E27FC236}">
                  <a16:creationId xmlns:a16="http://schemas.microsoft.com/office/drawing/2014/main" id="{8A5C5C7A-B9A7-B86A-E4FF-299D50FB51DA}"/>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549976" y="5912794"/>
              <a:ext cx="2385601" cy="686649"/>
            </a:xfrm>
            <a:prstGeom prst="rect">
              <a:avLst/>
            </a:prstGeom>
          </p:spPr>
        </p:pic>
      </p:grpSp>
      <p:sp>
        <p:nvSpPr>
          <p:cNvPr id="2" name="Rectangle 1">
            <a:extLst>
              <a:ext uri="{FF2B5EF4-FFF2-40B4-BE49-F238E27FC236}">
                <a16:creationId xmlns:a16="http://schemas.microsoft.com/office/drawing/2014/main" id="{B928CA4E-5260-32E5-E7B4-D6FD51498618}"/>
              </a:ext>
            </a:extLst>
          </p:cNvPr>
          <p:cNvSpPr/>
          <p:nvPr/>
        </p:nvSpPr>
        <p:spPr>
          <a:xfrm>
            <a:off x="7819697" y="5989265"/>
            <a:ext cx="3905344" cy="553998"/>
          </a:xfrm>
          <a:prstGeom prst="rect">
            <a:avLst/>
          </a:prstGeom>
        </p:spPr>
        <p:txBody>
          <a:bodyPr wrap="square">
            <a:spAutoFit/>
          </a:bodyPr>
          <a:lstStyle/>
          <a:p>
            <a:r>
              <a:rPr lang="en-US" sz="1500" b="1" dirty="0">
                <a:solidFill>
                  <a:srgbClr val="283587"/>
                </a:solidFill>
                <a:latin typeface="Roboto" pitchFamily="2" charset="0"/>
                <a:ea typeface="Roboto" pitchFamily="2" charset="0"/>
              </a:rPr>
              <a:t>Regional BWM </a:t>
            </a:r>
            <a:r>
              <a:rPr lang="en-US" sz="1500" b="1" dirty="0" err="1">
                <a:solidFill>
                  <a:srgbClr val="283587"/>
                </a:solidFill>
                <a:latin typeface="Roboto" pitchFamily="2" charset="0"/>
                <a:ea typeface="Roboto" pitchFamily="2" charset="0"/>
              </a:rPr>
              <a:t>harmonised</a:t>
            </a:r>
            <a:r>
              <a:rPr lang="en-US" sz="1500" b="1" dirty="0">
                <a:solidFill>
                  <a:srgbClr val="283587"/>
                </a:solidFill>
                <a:latin typeface="Roboto" pitchFamily="2" charset="0"/>
                <a:ea typeface="Roboto" pitchFamily="2" charset="0"/>
              </a:rPr>
              <a:t> procedures – Port survey protocol</a:t>
            </a:r>
          </a:p>
        </p:txBody>
      </p:sp>
    </p:spTree>
    <p:extLst>
      <p:ext uri="{BB962C8B-B14F-4D97-AF65-F5344CB8AC3E}">
        <p14:creationId xmlns:p14="http://schemas.microsoft.com/office/powerpoint/2010/main" val="2231950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038a2d6-96cc-4530-b69f-263521cc0679" xsi:nil="true"/>
    <lcf76f155ced4ddcb4097134ff3c332f xmlns="adc9d217-b305-4128-ae2b-7af36d9ccc83">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58F253888F21441B5F4C4D7AEAFEAFD" ma:contentTypeVersion="18" ma:contentTypeDescription="Create a new document." ma:contentTypeScope="" ma:versionID="3d2db60208bad553ed559771a1c5db68">
  <xsd:schema xmlns:xsd="http://www.w3.org/2001/XMLSchema" xmlns:xs="http://www.w3.org/2001/XMLSchema" xmlns:p="http://schemas.microsoft.com/office/2006/metadata/properties" xmlns:ns2="adc9d217-b305-4128-ae2b-7af36d9ccc83" xmlns:ns3="2330ccf8-78c6-4473-83d8-873137b5fb6f" xmlns:ns4="4038a2d6-96cc-4530-b69f-263521cc0679" targetNamespace="http://schemas.microsoft.com/office/2006/metadata/properties" ma:root="true" ma:fieldsID="b76882aa7b1f0e66edbc8af914ecf244" ns2:_="" ns3:_="" ns4:_="">
    <xsd:import namespace="adc9d217-b305-4128-ae2b-7af36d9ccc83"/>
    <xsd:import namespace="2330ccf8-78c6-4473-83d8-873137b5fb6f"/>
    <xsd:import namespace="4038a2d6-96cc-4530-b69f-263521cc067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4: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9d217-b305-4128-ae2b-7af36d9cc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e6ff2b7-eac8-43ed-a353-c8a0e9a3952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30ccf8-78c6-4473-83d8-873137b5fb6f"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8a2d6-96cc-4530-b69f-263521cc067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26cbdaa8-4f3c-49ee-8790-01c4dcf78ca7}" ma:internalName="TaxCatchAll" ma:showField="CatchAllData" ma:web="4038a2d6-96cc-4530-b69f-263521cc06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881848-F2E5-45FE-A652-C72806C92C3A}">
  <ds:schemaRefs>
    <ds:schemaRef ds:uri="http://purl.org/dc/terms/"/>
    <ds:schemaRef ds:uri="http://www.w3.org/XML/1998/namespace"/>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4038a2d6-96cc-4530-b69f-263521cc0679"/>
    <ds:schemaRef ds:uri="1b9eebff-f791-43fa-8f15-4fb3a5f3e9df"/>
    <ds:schemaRef ds:uri="http://purl.org/dc/dcmitype/"/>
    <ds:schemaRef ds:uri="http://purl.org/dc/elements/1.1/"/>
  </ds:schemaRefs>
</ds:datastoreItem>
</file>

<file path=customXml/itemProps2.xml><?xml version="1.0" encoding="utf-8"?>
<ds:datastoreItem xmlns:ds="http://schemas.openxmlformats.org/officeDocument/2006/customXml" ds:itemID="{685BE51A-B9CA-4B1B-B2E1-7A7AE05AF76B}"/>
</file>

<file path=customXml/itemProps3.xml><?xml version="1.0" encoding="utf-8"?>
<ds:datastoreItem xmlns:ds="http://schemas.openxmlformats.org/officeDocument/2006/customXml" ds:itemID="{1D407C84-2A68-4E57-A101-C23CBC58DD9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TotalTime>
  <Words>1092</Words>
  <Application>Microsoft Office PowerPoint</Application>
  <PresentationFormat>Widescreen</PresentationFormat>
  <Paragraphs>166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Kerry Nash | TBAMCO</dc:creator>
  <cp:lastModifiedBy>Matej David</cp:lastModifiedBy>
  <cp:revision>100</cp:revision>
  <dcterms:created xsi:type="dcterms:W3CDTF">2020-09-22T13:22:43Z</dcterms:created>
  <dcterms:modified xsi:type="dcterms:W3CDTF">2025-11-10T12:21:26Z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0x010100D58F253888F21441B5F4C4D7AEAFEAFD</vt:lpwstr>
  </property>
</Properties>
</file>