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6" r:id="rId5"/>
    <p:sldId id="277" r:id="rId6"/>
    <p:sldId id="269" r:id="rId7"/>
    <p:sldId id="270" r:id="rId8"/>
    <p:sldId id="275" r:id="rId9"/>
    <p:sldId id="284" r:id="rId10"/>
    <p:sldId id="279" r:id="rId11"/>
    <p:sldId id="280" r:id="rId12"/>
    <p:sldId id="281" r:id="rId13"/>
    <p:sldId id="282" r:id="rId14"/>
    <p:sldId id="283" r:id="rId15"/>
    <p:sldId id="285" r:id="rId16"/>
    <p:sldId id="268" r:id="rId17"/>
  </p:sldIdLst>
  <p:sldSz cx="12192000" cy="6858000"/>
  <p:notesSz cx="6858000" cy="9144000"/>
  <p:defaultTextStyle>
    <a:defPPr>
      <a:defRPr lang="LID4096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3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AF701-592A-4CE7-21EC-D548A976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EE32-8E43-498B-9145-8CC2C364DFAE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DB01-829E-600B-8BBD-B3EFB25A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B27BB-E6CB-164E-7E17-4D1095F0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D74A-0C7F-44F1-BFA6-E1371ED6ACBB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8189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FECEC-31FE-56F7-7104-B203E0A6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771B-B070-4466-BB51-26F789382F3D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8E65-96E8-E21A-4489-ABC577FB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D1275-51EE-5A73-92D2-073CAF0D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21CF-DB08-41E3-ADCB-CDF0F8CE3CAF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5015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4C8B3-06C8-BB92-A032-2F884F15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067D-F075-4A49-82E5-D0CBCBE4A9BD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31CC8-9232-E7E8-365B-0BCC963C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6D9AB-D9FE-E137-B0FD-1208EE81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35D6-437C-414D-8457-CB11A5A0DD1A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9606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82916-C1DA-DFE5-FADC-A5D64C45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16D3-6D10-4A4F-8756-1A48D8FF831B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9E286-501E-A8C1-D116-A9CF297E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EC1E-392D-9A29-522A-7FC7EDBC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578C-4608-40B2-964C-AAC0DCC86FBD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0944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6D0DC-E4C8-A51F-ED81-28EDB26F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1BCC-B414-4867-AD9C-0A2BC59567E1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6C5F-8CF1-2137-0DB2-31D00368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713E5-5014-954D-9CA8-F1A088AB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8F39-4A2E-48A8-B2A5-D695DD8EFFF6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2347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613DD5-42BE-7FC9-48DE-D7FEFC39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E204-3771-4CC9-8073-70FFD2BD5001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CFBA31-B11C-C407-E0E2-A2F13C65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A7BA7D-C3C6-6AEE-8883-23B7F704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157C-7A1B-4686-A34C-D2DC93D83904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4819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4A993B-B7C4-D600-6D05-20F85AE6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6A42-1658-493C-BF9D-959CB20E1CCC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399D5C-79C1-4F1D-283A-821079CD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6C5D5F-917B-E8A5-9127-10576A94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8C3C-4185-42A8-A64B-C68C92575E94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0509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43F5DE-382D-063B-41F2-90FDDAFA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7D3B-403F-4E2D-B484-63477613F7F4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F4B078-5BAA-3C1D-C85A-28AB908E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9AB0DE-797F-83FE-6639-E814DD41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3C7D-E5C9-433D-B7E9-3E61D5C4C3AD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479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5E7B35-F8EC-40D0-19AC-7E2DD6D8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F4DC-59D9-4A45-A146-27CBFB33791A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BA9283-89DD-35FE-A81C-0AA5B802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3826FE-3B0D-8D27-12F6-D672E9AC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E5D0-452A-4287-B87A-BA2703A1563C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3833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BC9256-7661-BB2A-7A9A-6FD554B8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13F9-7E26-4CB7-AFF0-BA61072FADA6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E9377A-BA7B-3A90-45A5-C0E214A7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1F94C6-E537-1D8C-5668-B1D2B225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6BC9-0F76-4FD0-892E-7BDD88CA2678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4983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E722F5-5DBB-1B2C-4AB6-52F0CAF6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12D8-A119-4495-980E-14FFC08324CF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1B1246-5FE8-AC74-2602-1BA1DED7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B47B41-D481-016B-C61C-6E2562A3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222F-C206-4822-BBBF-534BC129141C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0551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B57AC6-E34C-2114-AA47-3F0C38C20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LID4096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DC3EB47-2B64-AEF9-74E6-10ABC8F29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LID4096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B3A24-366D-347C-2CF4-B0F3E71B8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1C653-CCA3-4799-93BB-7024F53E36F1}" type="datetimeFigureOut">
              <a:rPr lang="LID4096"/>
              <a:pPr>
                <a:defRPr/>
              </a:pPr>
              <a:t>11/18/2025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02B33-DB2F-4AA8-263F-AB686BDEF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A92C0-8D49-938A-2E63-300AFFF1F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6FDD15-D361-4725-A64F-A7925A8BEE89}" type="slidenum">
              <a:rPr lang="en-SI"/>
              <a:pPr>
                <a:defRPr/>
              </a:pPr>
              <a:t>‹#›</a:t>
            </a:fld>
            <a:endParaRPr lang="en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9.jpeg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microsoft.com/office/2007/relationships/hdphoto" Target="../media/hdphoto3.wdp"/><Relationship Id="rId5" Type="http://schemas.openxmlformats.org/officeDocument/2006/relationships/image" Target="../media/image9.jpeg"/><Relationship Id="rId10" Type="http://schemas.openxmlformats.org/officeDocument/2006/relationships/image" Target="../media/image46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93/plankt/fbaa008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doi.org/10.1016/j.scitotenv.2021.145238" TargetMode="External"/><Relationship Id="rId12" Type="http://schemas.openxmlformats.org/officeDocument/2006/relationships/hyperlink" Target="https://doi.org/10.1007/978-3-031-48193-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3390/biology13040279" TargetMode="External"/><Relationship Id="rId11" Type="http://schemas.openxmlformats.org/officeDocument/2006/relationships/hyperlink" Target="https://doi.org/10.1007/978-94-017-9367-4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s://www.researchgate.net/publication/354623098_How_to_study_the_social-ecological_impacts_of_invasive_species_the_case_of_the_ctenophore_Mnemiopsis_Leidyi_in_Berre_lagoon_Southeast_France/figures?lo=1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data.europa.eu/doi/10.2760/302664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7EBEEC19-E29B-3CF6-C7D0-78761330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12192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>
            <a:extLst>
              <a:ext uri="{FF2B5EF4-FFF2-40B4-BE49-F238E27FC236}">
                <a16:creationId xmlns:a16="http://schemas.microsoft.com/office/drawing/2014/main" id="{43F8D9DE-8D11-F568-BB69-5C2EB7980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984375"/>
            <a:ext cx="6981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0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0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where we were, where we are</a:t>
            </a:r>
          </a:p>
        </p:txBody>
      </p:sp>
      <p:pic>
        <p:nvPicPr>
          <p:cNvPr id="2052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87D26B9-4DCF-ABD4-B277-B5FDBE5A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088" y="5137150"/>
            <a:ext cx="13176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A7EAB4-7ED4-487B-9749-6DF85AD98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838" y="5353050"/>
            <a:ext cx="28797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1">
            <a:extLst>
              <a:ext uri="{FF2B5EF4-FFF2-40B4-BE49-F238E27FC236}">
                <a16:creationId xmlns:a16="http://schemas.microsoft.com/office/drawing/2014/main" id="{880286C3-7737-1290-3062-EB6F6FFB6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4076700"/>
            <a:ext cx="61610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5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Dr. Matej David, Dr. Stephan Gollasch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150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11 November 2025, Webinar</a:t>
            </a:r>
          </a:p>
        </p:txBody>
      </p:sp>
      <p:sp>
        <p:nvSpPr>
          <p:cNvPr id="2055" name="TextBox 3">
            <a:extLst>
              <a:ext uri="{FF2B5EF4-FFF2-40B4-BE49-F238E27FC236}">
                <a16:creationId xmlns:a16="http://schemas.microsoft.com/office/drawing/2014/main" id="{2789FF67-1987-9750-1762-E06ACA16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596900"/>
            <a:ext cx="4057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8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REGIONAL WEBINAR on the Effective Implementation of the Ballast Water Management Convention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E5902-877B-3D99-8E8B-5AE393B80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B40A8B-6EDF-7DE5-95DA-ED324461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6CA5A5B9-185A-49E2-515D-81E15F3BD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5639" y="293687"/>
            <a:ext cx="10515600" cy="703641"/>
          </a:xfrm>
        </p:spPr>
        <p:txBody>
          <a:bodyPr/>
          <a:lstStyle/>
          <a:p>
            <a:pPr eaLnBrk="1" hangingPunct="1"/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Callinectes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sapidus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–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the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Blue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Crab</a:t>
            </a:r>
            <a:endParaRPr lang="de-DE" altLang="de-DE" sz="2800" b="1" i="1" dirty="0">
              <a:solidFill>
                <a:srgbClr val="283587"/>
              </a:solidFill>
              <a:latin typeface="Roboto" pitchFamily="2" charset="0"/>
              <a:ea typeface="+mn-ea"/>
              <a:cs typeface="Roboto" pitchFamily="2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E14D0D9-66A0-1270-3AF3-73EC260B0B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40" y="1028924"/>
            <a:ext cx="7091989" cy="4351338"/>
          </a:xfrm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Size up to 23 cm 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(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larvae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much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smaller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)</a:t>
            </a:r>
            <a:endParaRPr lang="en-US" altLang="de-DE" sz="1800" dirty="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Native range: western Atlantic (Canada to Argentina)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Likely vector: Ballast water (also for secondary spread)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1st record in Europe in France 1900 in Rochefort, France,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1st in Mediterranean Sea in 1940 in Egypt,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(Nehring 2011 &amp; Castriota et al 2024)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Impact: Dominant predator, can regulate benthic species,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very strong affect on shellfish industry (Manila clams) in northern Adriatic, in extreme with almost 100 % loss, further expanding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In Mediterranean Sea of commercial value, targeted fisheries established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endParaRPr lang="en-US" altLang="de-DE" sz="1800" dirty="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</p:txBody>
      </p:sp>
      <p:grpSp>
        <p:nvGrpSpPr>
          <p:cNvPr id="9220" name="Group 1">
            <a:extLst>
              <a:ext uri="{FF2B5EF4-FFF2-40B4-BE49-F238E27FC236}">
                <a16:creationId xmlns:a16="http://schemas.microsoft.com/office/drawing/2014/main" id="{1F76E136-3473-528C-2914-76C184B73DDA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9222" name="Picture 3">
              <a:extLst>
                <a:ext uri="{FF2B5EF4-FFF2-40B4-BE49-F238E27FC236}">
                  <a16:creationId xmlns:a16="http://schemas.microsoft.com/office/drawing/2014/main" id="{ED666B04-AD52-A5C3-8A85-F602FF70F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6A83929C-6A59-49CB-473F-9116805EC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A8898C9-2461-CA0A-ABE9-C34E5CFD4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Rectangle 4">
            <a:extLst>
              <a:ext uri="{FF2B5EF4-FFF2-40B4-BE49-F238E27FC236}">
                <a16:creationId xmlns:a16="http://schemas.microsoft.com/office/drawing/2014/main" id="{4B2C6D77-8CF0-86FB-7058-E2DF7DBCA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7CC0CE8-A953-2C14-EA39-267F02CC1C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035" y="2562855"/>
            <a:ext cx="4418054" cy="2552449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A6396037-6268-8A5F-53FF-2389402C1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175" y="4639205"/>
            <a:ext cx="1495426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</a:rPr>
              <a:t>(</a:t>
            </a:r>
            <a:r>
              <a:rPr lang="de-DE" altLang="de-DE" sz="1200" dirty="0" err="1">
                <a:solidFill>
                  <a:schemeClr val="tx1"/>
                </a:solidFill>
              </a:rPr>
              <a:t>Castriota</a:t>
            </a:r>
            <a:r>
              <a:rPr lang="de-DE" altLang="de-DE" sz="1200" dirty="0">
                <a:solidFill>
                  <a:schemeClr val="tx1"/>
                </a:solidFill>
              </a:rPr>
              <a:t> et al 2024)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A32ACF4-DC6B-0174-8B76-0F03C66C6C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349" y="581400"/>
            <a:ext cx="2941740" cy="182905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7273E6B-A2CD-6882-6B0A-D04CA4ACE98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035" y="581400"/>
            <a:ext cx="1570170" cy="25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0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C692B-820E-94FB-F92A-29744E806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79C6B4-138D-5CB9-2182-8B563571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1">
            <a:extLst>
              <a:ext uri="{FF2B5EF4-FFF2-40B4-BE49-F238E27FC236}">
                <a16:creationId xmlns:a16="http://schemas.microsoft.com/office/drawing/2014/main" id="{7182BE14-1D12-BCFA-C08A-B5D377256B2C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9222" name="Picture 3">
              <a:extLst>
                <a:ext uri="{FF2B5EF4-FFF2-40B4-BE49-F238E27FC236}">
                  <a16:creationId xmlns:a16="http://schemas.microsoft.com/office/drawing/2014/main" id="{B045D001-D742-7AE6-15E3-E658897DB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86EF83D8-CD01-6AA7-23C1-C17BFE79D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00159DA-6583-24E2-8861-720B806A3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Rectangle 4">
            <a:extLst>
              <a:ext uri="{FF2B5EF4-FFF2-40B4-BE49-F238E27FC236}">
                <a16:creationId xmlns:a16="http://schemas.microsoft.com/office/drawing/2014/main" id="{899F28F0-BD5D-A0BF-7438-16B9AC073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8E8997-DB72-A453-2DAC-D90205ADF0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264" y="45788"/>
            <a:ext cx="10425422" cy="47166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2C65B77-A733-727A-2057-CB008AFBD2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300" y="3191774"/>
            <a:ext cx="2617581" cy="30740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6B9EFCC-8851-0EE7-BE62-3C6B1CB02B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874" y="2218816"/>
            <a:ext cx="2416647" cy="38883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B9C595D-7AFD-0988-1337-43C177ACBD3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874" y="4511665"/>
            <a:ext cx="2457649" cy="11454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6B19782-1BD1-9F71-191C-5C6040C4ACD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7" y="2240382"/>
            <a:ext cx="2179714" cy="30515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04E5CC0-CB22-9A09-735C-2589A4511AB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718" y="2363304"/>
            <a:ext cx="793156" cy="82847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68F13FC-F83F-CFCE-1B31-529BCA2C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21" y="4494661"/>
            <a:ext cx="4546068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500" dirty="0">
                <a:solidFill>
                  <a:schemeClr val="tx1"/>
                </a:solidFill>
              </a:rPr>
              <a:t>IPBES 2023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500" dirty="0">
                <a:solidFill>
                  <a:schemeClr val="tx1"/>
                </a:solidFill>
              </a:rPr>
              <a:t>Intergovernmental Science-Policy </a:t>
            </a:r>
            <a:r>
              <a:rPr lang="de-DE" altLang="de-DE" sz="1500" dirty="0" err="1">
                <a:solidFill>
                  <a:schemeClr val="tx1"/>
                </a:solidFill>
              </a:rPr>
              <a:t>Platform</a:t>
            </a:r>
            <a:r>
              <a:rPr lang="de-DE" altLang="de-DE" sz="1500" dirty="0">
                <a:solidFill>
                  <a:schemeClr val="tx1"/>
                </a:solidFill>
              </a:rPr>
              <a:t> on </a:t>
            </a:r>
            <a:r>
              <a:rPr lang="de-DE" altLang="de-DE" sz="1500" dirty="0" err="1">
                <a:solidFill>
                  <a:schemeClr val="tx1"/>
                </a:solidFill>
              </a:rPr>
              <a:t>Biodiversity</a:t>
            </a:r>
            <a:r>
              <a:rPr lang="de-DE" altLang="de-DE" sz="1500" dirty="0">
                <a:solidFill>
                  <a:schemeClr val="tx1"/>
                </a:solidFill>
              </a:rPr>
              <a:t> and </a:t>
            </a:r>
            <a:r>
              <a:rPr lang="de-DE" altLang="de-DE" sz="1500" dirty="0" err="1">
                <a:solidFill>
                  <a:schemeClr val="tx1"/>
                </a:solidFill>
              </a:rPr>
              <a:t>Ecosystem</a:t>
            </a:r>
            <a:r>
              <a:rPr lang="de-DE" altLang="de-DE" sz="1500" dirty="0">
                <a:solidFill>
                  <a:schemeClr val="tx1"/>
                </a:solidFill>
              </a:rPr>
              <a:t> Services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A3994AF-C8AD-A409-78CC-BA9DC084D78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918" y="143979"/>
            <a:ext cx="590082" cy="8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2164-CEE9-4177-8472-4CAD4F82B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2C880B-B483-8074-4D78-1D4EF7A2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914B4512-C5C5-3569-EF1C-E6161B6C4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293687"/>
            <a:ext cx="11944349" cy="703641"/>
          </a:xfrm>
        </p:spPr>
        <p:txBody>
          <a:bodyPr/>
          <a:lstStyle/>
          <a:p>
            <a:pPr eaLnBrk="1" hangingPunct="1"/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Non-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indigenous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Species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Mediterranean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Sea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Overview</a:t>
            </a:r>
            <a:endParaRPr lang="de-DE" altLang="de-DE" sz="2800" b="1" i="1" dirty="0">
              <a:solidFill>
                <a:srgbClr val="283587"/>
              </a:solidFill>
              <a:latin typeface="Roboto" pitchFamily="2" charset="0"/>
              <a:ea typeface="+mn-ea"/>
              <a:cs typeface="Roboto" pitchFamily="2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671DD54-B34A-F06F-781D-C2D2C404CE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40" y="1028924"/>
            <a:ext cx="7091989" cy="4351338"/>
          </a:xfrm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Mediterranean Sea in total 1006 NIS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Highest number (791 NIS) in Eastern Mediterranea Sea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NE Atlantic (incl. North Sea) 656, Black Sea 266,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Baltic 220 NIS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Invasion rate increasing,  &gt;10 new NIS per year in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Mediterranean Sea (Magliozzi et al 2024)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Globally 13,867 known established NIS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26 % of all known NIS are aquatic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Only 5 % of the global known costs triggered by NIS are from aquatic invasions and 1 % in marine systems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(Cuthbert et al 2021)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endParaRPr lang="en-US" altLang="de-DE" sz="1800" dirty="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</p:txBody>
      </p:sp>
      <p:grpSp>
        <p:nvGrpSpPr>
          <p:cNvPr id="9220" name="Group 1">
            <a:extLst>
              <a:ext uri="{FF2B5EF4-FFF2-40B4-BE49-F238E27FC236}">
                <a16:creationId xmlns:a16="http://schemas.microsoft.com/office/drawing/2014/main" id="{68DDC56F-733B-DF83-5063-F304ADA64615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9222" name="Picture 3">
              <a:extLst>
                <a:ext uri="{FF2B5EF4-FFF2-40B4-BE49-F238E27FC236}">
                  <a16:creationId xmlns:a16="http://schemas.microsoft.com/office/drawing/2014/main" id="{A4F3AA0D-30B2-E43B-FB34-C22CFAA1E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42F4114F-EC62-35A0-84D2-59011C8DC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71279BA-6D4D-58E4-F433-0421E42E0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Rectangle 4">
            <a:extLst>
              <a:ext uri="{FF2B5EF4-FFF2-40B4-BE49-F238E27FC236}">
                <a16:creationId xmlns:a16="http://schemas.microsoft.com/office/drawing/2014/main" id="{4E9B67C1-DC6D-5ED6-569B-E9251C780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A5B5A74-069D-F5F7-8441-FF9AC7E528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8525" y="1100846"/>
            <a:ext cx="5253476" cy="45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19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C1490-83BD-F1BD-8733-5409E76B1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DC1351-7F58-D7BD-8203-5A481DF7F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497D0292-BC2B-9AFE-4171-9F651934C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40" y="293687"/>
            <a:ext cx="11871359" cy="703641"/>
          </a:xfrm>
        </p:spPr>
        <p:txBody>
          <a:bodyPr/>
          <a:lstStyle/>
          <a:p>
            <a:pPr eaLnBrk="1" hangingPunct="1"/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Aquatic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NIS Costs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818E7A4-8C4C-BA41-365A-278766A7F0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40" y="1028924"/>
            <a:ext cx="11100734" cy="4351338"/>
          </a:xfrm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Earlier calculation: Total cost &gt;$345 billion for established </a:t>
            </a:r>
            <a:r>
              <a:rPr lang="en-US" altLang="de-DE" sz="1800" b="1" u="sng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aquatic</a:t>
            </a: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NIS since the 1960s as conservative calculation (Cuthbert et al 2021)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New calculation: </a:t>
            </a:r>
            <a:r>
              <a:rPr lang="en-US" altLang="de-DE" sz="1800" b="1" u="sng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Marine</a:t>
            </a: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NIS costs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$4.3 billion since 1975 with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$3 billion on damages and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$1 billion management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Cost is underestimate as for vast majority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of </a:t>
            </a:r>
            <a:r>
              <a:rPr lang="en-US" altLang="de-DE" sz="1800" b="1" u="sng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marine</a:t>
            </a: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NIS cost values are unknown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Costs are exponentially rising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(Diagne et al 2021)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endParaRPr lang="en-US" altLang="de-DE" sz="1800" dirty="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</p:txBody>
      </p:sp>
      <p:grpSp>
        <p:nvGrpSpPr>
          <p:cNvPr id="9220" name="Group 1">
            <a:extLst>
              <a:ext uri="{FF2B5EF4-FFF2-40B4-BE49-F238E27FC236}">
                <a16:creationId xmlns:a16="http://schemas.microsoft.com/office/drawing/2014/main" id="{9511E59A-6BF6-EF02-60D2-01A83E104B37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9222" name="Picture 3">
              <a:extLst>
                <a:ext uri="{FF2B5EF4-FFF2-40B4-BE49-F238E27FC236}">
                  <a16:creationId xmlns:a16="http://schemas.microsoft.com/office/drawing/2014/main" id="{20D1C51C-BDDB-90CE-C39D-A6804C5F2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41C5AAF9-05D7-9A05-8DB8-1217A7401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B68132B-5F01-6FCC-45DC-B41757B8B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Rectangle 4">
            <a:extLst>
              <a:ext uri="{FF2B5EF4-FFF2-40B4-BE49-F238E27FC236}">
                <a16:creationId xmlns:a16="http://schemas.microsoft.com/office/drawing/2014/main" id="{75E2DCC3-2B15-5606-6AD2-DEA507024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5C104E-B08A-F99B-ED41-C5484B2FE9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050" y="1673525"/>
            <a:ext cx="7199950" cy="3972829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F3E9E780-727E-0325-78A7-0E009E18F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629" y="2836096"/>
            <a:ext cx="2727651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</a:rPr>
              <a:t>Cuthbert et al 2021.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 err="1">
                <a:solidFill>
                  <a:schemeClr val="tx1"/>
                </a:solidFill>
              </a:rPr>
              <a:t>Adjusted</a:t>
            </a:r>
            <a:r>
              <a:rPr lang="de-DE" altLang="de-DE" sz="1400" dirty="0">
                <a:solidFill>
                  <a:schemeClr val="tx1"/>
                </a:solidFill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</a:rPr>
              <a:t>data</a:t>
            </a:r>
            <a:r>
              <a:rPr lang="de-DE" altLang="de-DE" sz="1400" dirty="0">
                <a:solidFill>
                  <a:schemeClr val="tx1"/>
                </a:solidFill>
              </a:rPr>
              <a:t> = </a:t>
            </a:r>
            <a:r>
              <a:rPr lang="de-DE" altLang="de-DE" sz="1400" dirty="0" err="1">
                <a:solidFill>
                  <a:schemeClr val="tx1"/>
                </a:solidFill>
              </a:rPr>
              <a:t>outliers</a:t>
            </a:r>
            <a:r>
              <a:rPr lang="de-DE" altLang="de-DE" sz="1400" dirty="0">
                <a:solidFill>
                  <a:schemeClr val="tx1"/>
                </a:solidFill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</a:rPr>
              <a:t>removed</a:t>
            </a:r>
            <a:r>
              <a:rPr lang="de-DE" altLang="de-DE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97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5563-D576-B8EA-3023-DAA6F5866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3D249-027F-2AA2-8337-403CFB0F5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231F98CE-F616-DBEC-2E5C-C03563F2A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293687"/>
            <a:ext cx="11753849" cy="703641"/>
          </a:xfrm>
        </p:spPr>
        <p:txBody>
          <a:bodyPr/>
          <a:lstStyle/>
          <a:p>
            <a:pPr eaLnBrk="1" hangingPunct="1"/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Treatment Survivors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C8EFF02-5491-6B87-D70B-A1960C3918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40" y="1028924"/>
            <a:ext cx="11100734" cy="4351338"/>
          </a:xfrm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Onboard ballast water treatment is not the perfect solution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After treatment sampling: 247 samples taken during BWMS certification tests on board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“Only” 24 % samples without living organisms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Survivors in high numbers up to several hundreds per 1000 L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Performance Standard D-2 not met in 14 % of samples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15 different taxa survived the treatment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Larvae and adults, mainly crabs, </a:t>
            </a:r>
            <a:r>
              <a:rPr lang="en-US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polychaete</a:t>
            </a: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worms, mussels,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cladocerans, barnacles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Some organisms minimum dimension was larger than the filter mesh of BWMS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(individuals squeeze through)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endParaRPr lang="en-US" altLang="de-DE" sz="1800" dirty="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endParaRPr lang="en-US" altLang="de-DE" sz="1800" dirty="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endParaRPr lang="en-US" altLang="de-DE" sz="1800" dirty="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</p:txBody>
      </p:sp>
      <p:grpSp>
        <p:nvGrpSpPr>
          <p:cNvPr id="9220" name="Group 1">
            <a:extLst>
              <a:ext uri="{FF2B5EF4-FFF2-40B4-BE49-F238E27FC236}">
                <a16:creationId xmlns:a16="http://schemas.microsoft.com/office/drawing/2014/main" id="{E7B88BD6-5D38-924B-76EE-A4B1DD4003F9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9222" name="Picture 3">
              <a:extLst>
                <a:ext uri="{FF2B5EF4-FFF2-40B4-BE49-F238E27FC236}">
                  <a16:creationId xmlns:a16="http://schemas.microsoft.com/office/drawing/2014/main" id="{D6AA4F8C-B6C8-7205-0DC8-F607EBA12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985960AB-23D6-6A9C-C129-741261A8B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6DCE590-0764-8FF7-2891-54CADBD7C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Rectangle 4">
            <a:extLst>
              <a:ext uri="{FF2B5EF4-FFF2-40B4-BE49-F238E27FC236}">
                <a16:creationId xmlns:a16="http://schemas.microsoft.com/office/drawing/2014/main" id="{BF270C45-D83C-5C40-88F4-EB60E8CD5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39A188A-B210-F922-68A4-8EEDE3245A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12462" y="0"/>
            <a:ext cx="971600" cy="169218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22EA370-927F-6505-D52C-B3DEEF07281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12462" y="1648250"/>
            <a:ext cx="971600" cy="16138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E6DC9E-4532-39E5-9940-3DDF11FCF5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12461" y="3124108"/>
            <a:ext cx="971599" cy="12972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741FE0-ACC7-B3A1-BA1F-FF1320C4ADE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FilmGrain/>
                    </a14:imgEffect>
                    <a14:imgEffect>
                      <a14:sharpenSoften amount="-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17" t="4295" r="13523" b="7811"/>
          <a:stretch>
            <a:fillRect/>
          </a:stretch>
        </p:blipFill>
        <p:spPr>
          <a:xfrm rot="5400000" flipH="1">
            <a:off x="10919863" y="4713910"/>
            <a:ext cx="1556792" cy="9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7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195CA-85B0-48D0-395E-DEC24EFF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42A3119-EBF2-EAE5-D641-A9A13C107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1">
            <a:extLst>
              <a:ext uri="{FF2B5EF4-FFF2-40B4-BE49-F238E27FC236}">
                <a16:creationId xmlns:a16="http://schemas.microsoft.com/office/drawing/2014/main" id="{919771DF-0143-1761-DB46-E85BC841E4F4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11276" name="Picture 3">
              <a:extLst>
                <a:ext uri="{FF2B5EF4-FFF2-40B4-BE49-F238E27FC236}">
                  <a16:creationId xmlns:a16="http://schemas.microsoft.com/office/drawing/2014/main" id="{C43BA030-76AF-9A52-7DE3-CC078BD2C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46958E5E-3C00-A108-E671-024161BDC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7F8AF17-8080-5EC4-9729-37EB7508A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E9494A7-575D-0CEB-3B7F-89704E96C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sp>
        <p:nvSpPr>
          <p:cNvPr id="11269" name="TextBox 14">
            <a:extLst>
              <a:ext uri="{FF2B5EF4-FFF2-40B4-BE49-F238E27FC236}">
                <a16:creationId xmlns:a16="http://schemas.microsoft.com/office/drawing/2014/main" id="{4883D967-61D1-0CD6-2ED3-472F280ED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4259"/>
            <a:ext cx="119634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Castriota L et al. 2024. When Nature Requires a Resource to Be Used—The Case of </a:t>
            </a:r>
            <a:r>
              <a:rPr lang="en-US" altLang="de-DE" sz="1200" i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Callinectes sapidus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: Distribution, Aggregation Patterns, and Spatial Structure in Northwest Europe, the Mediterranean Sea, and Adjacent Waters. Biology 2024, 13(4), 279. 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  <a:hlinkClick r:id="rId6"/>
              </a:rPr>
              <a:t>https://doi.org/10.3390/biology13040279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CIESM 2011. Jelly blobs are alarm bells of our seas. https://ciesm.org/news/mscience/060711.htm (last assessed 07.11.2025).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Cuthbert RN et al 2021. Global economic costs of aquatic invasive alien species. Science of The Total Environment, 775, 145238. 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  <a:hlinkClick r:id="rId7"/>
              </a:rPr>
              <a:t>https://doi.org/10.1016/j.scitotenv.2021.145238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Diagne C et al. 2021. High and rising economic costs of biological invasions worldwide. Nature, https://doi.org/10.1038/s41586-021-03405-6.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2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Edelist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D et al. 2020. Phenological shift in swarming patterns of </a:t>
            </a:r>
            <a:r>
              <a:rPr lang="en-US" altLang="de-DE" sz="1200" i="1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Rhopilema</a:t>
            </a:r>
            <a:r>
              <a:rPr lang="en-US" altLang="de-DE" sz="1200" i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en-US" altLang="de-DE" sz="1200" i="1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nomadica</a:t>
            </a:r>
            <a:r>
              <a:rPr lang="en-US" altLang="de-DE" sz="1200" i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in the Eastern Mediterranean Sea. J. Plankton Res. 42(2): 211–219. 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  <a:hlinkClick r:id="rId8"/>
              </a:rPr>
              <a:t>https://doi.org/10.1093/plankt/fbaa008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IPBES 2023. Intergovernmental Science-Policy Platform on Biodiversity and Ecosystem Services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Magliozzi C et al. 2024. Threshold methodology and value for the assessment of Good Environmental Status of D2C1 ‘Newly-introduced non-indigenous species’, Publications Office of the European Union, Luxembourg. JRC139988. 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  <a:hlinkClick r:id="rId9"/>
              </a:rPr>
              <a:t>https://data.europa.eu/doi/10.2760/3026648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2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Marchessaux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G 2020. How to study the socio-ecological impacts of invasive species: The case of the Ctenophore </a:t>
            </a:r>
            <a:r>
              <a:rPr lang="en-US" altLang="de-DE" sz="1200" i="1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Mnemiopsis</a:t>
            </a:r>
            <a:r>
              <a:rPr lang="en-US" altLang="de-DE" sz="1200" i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en-US" altLang="de-DE" sz="1200" i="1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leidyi</a:t>
            </a:r>
            <a:r>
              <a:rPr lang="en-US" altLang="de-DE" sz="1200" i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in Berre Lagoon (southeastern France). Life and </a:t>
            </a:r>
            <a:r>
              <a:rPr lang="en-US" altLang="de-DE" sz="12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Environm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. 70(3-4), 149-159. 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  <a:hlinkClick r:id="rId10"/>
              </a:rPr>
              <a:t>https://www.researchgate.net/publication/354623098_How_to_study_the_social-ecological_impacts_of_invasive_species_the_case_of_the_ctenophore_Mnemiopsis_Leidyi_in_Berre_lagoon_Southeast_France/figures?lo=1</a:t>
            </a:r>
            <a:endParaRPr lang="en-US" altLang="de-DE" sz="1200" dirty="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de-DE" sz="12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More about BWM: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David, M., Gollasch, S. (Eds.) </a:t>
            </a:r>
            <a:r>
              <a:rPr lang="en-US" altLang="de-DE" sz="12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2015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. </a:t>
            </a:r>
            <a:r>
              <a:rPr lang="en-US" altLang="de-DE" sz="12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Global Maritime Transport and Ballast Water Management – Issues and Solutions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. Invading Nature. Springer Series in Invasion Ecology 8, Springer Science + Business Media, Dordrecht, The Netherlands. p. 306. 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  <a:hlinkClick r:id="rId11"/>
              </a:rPr>
              <a:t>https://doi.org/10.1007/978-94-017-9367-4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David, M., Gollasch, S. (Eds.) </a:t>
            </a:r>
            <a:r>
              <a:rPr lang="en-US" altLang="de-DE" sz="12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2024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. </a:t>
            </a:r>
            <a:r>
              <a:rPr lang="en-US" altLang="de-DE" sz="12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Global Maritime Transport and Ballast Water Management – Issues and Solutions, Second Edition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. Invading Nature. Springer Series in Invasion Ecology 8, Springer Science + Business Media, Dordrecht, The Netherlands. p. 306. 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  <a:hlinkClick r:id="rId12"/>
              </a:rPr>
              <a:t>https://doi.org/10.1007/978-3-031-48193-2</a:t>
            </a:r>
            <a:r>
              <a:rPr lang="en-US" altLang="de-DE" sz="12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de-DE" sz="1200" dirty="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</p:txBody>
      </p:sp>
      <p:sp>
        <p:nvSpPr>
          <p:cNvPr id="11270" name="TextBox 17">
            <a:extLst>
              <a:ext uri="{FF2B5EF4-FFF2-40B4-BE49-F238E27FC236}">
                <a16:creationId xmlns:a16="http://schemas.microsoft.com/office/drawing/2014/main" id="{27FB4E78-E011-7529-1DF2-301B6AB7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4288"/>
            <a:ext cx="1036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20938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>
            <a:extLst>
              <a:ext uri="{FF2B5EF4-FFF2-40B4-BE49-F238E27FC236}">
                <a16:creationId xmlns:a16="http://schemas.microsoft.com/office/drawing/2014/main" id="{22AB46AA-7B91-F075-30D1-2228B7C1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6">
            <a:extLst>
              <a:ext uri="{FF2B5EF4-FFF2-40B4-BE49-F238E27FC236}">
                <a16:creationId xmlns:a16="http://schemas.microsoft.com/office/drawing/2014/main" id="{F5BE5DF5-A9C3-0FD6-8005-8EDB9D4B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176588"/>
            <a:ext cx="57467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350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THANK YOU</a:t>
            </a:r>
            <a:endParaRPr lang="en-US" altLang="de-DE" sz="1500">
              <a:latin typeface="Roboto" pitchFamily="2" charset="0"/>
              <a:cs typeface="Roboto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1500">
              <a:latin typeface="Roboto" pitchFamily="2" charset="0"/>
              <a:cs typeface="Roboto" pitchFamily="2" charset="0"/>
            </a:endParaRPr>
          </a:p>
        </p:txBody>
      </p:sp>
      <p:grpSp>
        <p:nvGrpSpPr>
          <p:cNvPr id="12292" name="Group 3">
            <a:extLst>
              <a:ext uri="{FF2B5EF4-FFF2-40B4-BE49-F238E27FC236}">
                <a16:creationId xmlns:a16="http://schemas.microsoft.com/office/drawing/2014/main" id="{1DC5B7FB-1F6C-A575-765C-BD269762740E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12294" name="Picture 4">
              <a:extLst>
                <a:ext uri="{FF2B5EF4-FFF2-40B4-BE49-F238E27FC236}">
                  <a16:creationId xmlns:a16="http://schemas.microsoft.com/office/drawing/2014/main" id="{DDC5D601-A947-9EA7-0CAA-C62A81996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id="{044557B3-EFAC-6582-7D9D-F7E2D96E9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1D66C9B-F1E3-DD85-F4F3-9FF31CF6A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30DDBC76-49BD-E5BF-9348-087559870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D987BFD-610E-0C17-A1C2-D69F5CE9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2EF6C31-915E-1937-BBD1-B85C070F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7838E-6736-215A-09F2-01164E74D9F6}"/>
              </a:ext>
            </a:extLst>
          </p:cNvPr>
          <p:cNvSpPr txBox="1"/>
          <p:nvPr/>
        </p:nvSpPr>
        <p:spPr>
          <a:xfrm>
            <a:off x="749300" y="1581150"/>
            <a:ext cx="6396038" cy="213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OUTLINE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Species transfer with ballast water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Which organisms are of a threat/unwanted?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Invasions cases/harmful consequences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What is the present situation?</a:t>
            </a:r>
          </a:p>
        </p:txBody>
      </p:sp>
      <p:pic>
        <p:nvPicPr>
          <p:cNvPr id="3077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C3AB939-D27F-AEA3-707B-3320BCEE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088" y="5137150"/>
            <a:ext cx="13176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171414-CD34-53F8-7398-2D335B14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838" y="5353050"/>
            <a:ext cx="28797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F9DA501-29E1-86FE-3CF8-351BB8A8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1">
            <a:extLst>
              <a:ext uri="{FF2B5EF4-FFF2-40B4-BE49-F238E27FC236}">
                <a16:creationId xmlns:a16="http://schemas.microsoft.com/office/drawing/2014/main" id="{174A007C-AEC6-CD61-F9D4-26A86CF34829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4106" name="Picture 3">
              <a:extLst>
                <a:ext uri="{FF2B5EF4-FFF2-40B4-BE49-F238E27FC236}">
                  <a16:creationId xmlns:a16="http://schemas.microsoft.com/office/drawing/2014/main" id="{B79BC5A4-CEDA-8374-3108-2BCC59565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6B1D3B56-5D0A-1521-6555-316BCBCDB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73509C5-80C0-36E4-DA35-BF623B4A5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" name="Rectangle 4">
            <a:extLst>
              <a:ext uri="{FF2B5EF4-FFF2-40B4-BE49-F238E27FC236}">
                <a16:creationId xmlns:a16="http://schemas.microsoft.com/office/drawing/2014/main" id="{3E2A62BD-7250-CD6B-D156-010586D2D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12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2A4B65-E33E-B930-F50E-BEEBC5CA9DED}"/>
              </a:ext>
            </a:extLst>
          </p:cNvPr>
          <p:cNvSpPr txBox="1"/>
          <p:nvPr/>
        </p:nvSpPr>
        <p:spPr>
          <a:xfrm>
            <a:off x="-4763" y="711200"/>
            <a:ext cx="9345613" cy="4616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When a 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vessel is not fully laden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additional weight is required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to compensate for the increased buoyancy that can result in: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the lack of propeller immersion,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inadequate transversal (i.e., heeling) and longitudinal (i.e., trim) inclination,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static and dynamic stresses on the vessel’s hull including shear forces and bending moments, and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static and dynamic transversal and longitudinal stability,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in order 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to provide for the vessel’s seaworthiness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.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This implies that not only commercial vessels, but also other vessels use ballast water to provide for adequate seaworthiness.</a:t>
            </a:r>
          </a:p>
        </p:txBody>
      </p:sp>
      <p:sp>
        <p:nvSpPr>
          <p:cNvPr id="4102" name="TextBox 17">
            <a:extLst>
              <a:ext uri="{FF2B5EF4-FFF2-40B4-BE49-F238E27FC236}">
                <a16:creationId xmlns:a16="http://schemas.microsoft.com/office/drawing/2014/main" id="{087D20C9-FD71-80DC-1B23-D313E167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3"/>
            <a:ext cx="1036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on vessels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69B242-1774-84EA-569F-6C53735813EB}"/>
              </a:ext>
            </a:extLst>
          </p:cNvPr>
          <p:cNvSpPr txBox="1"/>
          <p:nvPr/>
        </p:nvSpPr>
        <p:spPr>
          <a:xfrm>
            <a:off x="9891823" y="5827786"/>
            <a:ext cx="25017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GloBallast</a:t>
            </a:r>
            <a:endParaRPr lang="en-SI" sz="1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720303-BEF0-4BC9-A678-35753BB49461}"/>
              </a:ext>
            </a:extLst>
          </p:cNvPr>
          <p:cNvGrpSpPr/>
          <p:nvPr/>
        </p:nvGrpSpPr>
        <p:grpSpPr>
          <a:xfrm>
            <a:off x="9752861" y="193973"/>
            <a:ext cx="2457841" cy="5638760"/>
            <a:chOff x="9391794" y="193973"/>
            <a:chExt cx="2457841" cy="5638760"/>
          </a:xfrm>
        </p:grpSpPr>
        <p:graphicFrame>
          <p:nvGraphicFramePr>
            <p:cNvPr id="2" name="Object 6">
              <a:extLst>
                <a:ext uri="{FF2B5EF4-FFF2-40B4-BE49-F238E27FC236}">
                  <a16:creationId xmlns:a16="http://schemas.microsoft.com/office/drawing/2014/main" id="{6E089D4B-9B5B-3173-1931-9533833480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2293341"/>
                </p:ext>
              </p:extLst>
            </p:nvPr>
          </p:nvGraphicFramePr>
          <p:xfrm>
            <a:off x="9413110" y="3583007"/>
            <a:ext cx="2436525" cy="2249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10" r:id="rId6" imgW="3809524" imgH="3517460" progId="">
                    <p:embed/>
                  </p:oleObj>
                </mc:Choice>
                <mc:Fallback>
                  <p:oleObj name="CorelPhotoPaint.Image.10" r:id="rId6" imgW="3809524" imgH="3517460" progId="">
                    <p:embed/>
                    <p:pic>
                      <p:nvPicPr>
                        <p:cNvPr id="20071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13110" y="3583007"/>
                          <a:ext cx="2436525" cy="2249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8">
              <a:extLst>
                <a:ext uri="{FF2B5EF4-FFF2-40B4-BE49-F238E27FC236}">
                  <a16:creationId xmlns:a16="http://schemas.microsoft.com/office/drawing/2014/main" id="{D311A39A-24B3-E176-BE00-DDF9834755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6106072"/>
                </p:ext>
              </p:extLst>
            </p:nvPr>
          </p:nvGraphicFramePr>
          <p:xfrm>
            <a:off x="9676760" y="1883034"/>
            <a:ext cx="1835489" cy="1950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10" r:id="rId8" imgW="2831746" imgH="3060317" progId="">
                    <p:embed/>
                  </p:oleObj>
                </mc:Choice>
                <mc:Fallback>
                  <p:oleObj name="CorelPhotoPaint.Image.10" r:id="rId8" imgW="2831746" imgH="3060317" progId="">
                    <p:embed/>
                    <p:pic>
                      <p:nvPicPr>
                        <p:cNvPr id="20071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76760" y="1883034"/>
                          <a:ext cx="1835489" cy="19508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7">
              <a:extLst>
                <a:ext uri="{FF2B5EF4-FFF2-40B4-BE49-F238E27FC236}">
                  <a16:creationId xmlns:a16="http://schemas.microsoft.com/office/drawing/2014/main" id="{DF137C88-221A-14FE-1287-9B369AE9FA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9064825"/>
                </p:ext>
              </p:extLst>
            </p:nvPr>
          </p:nvGraphicFramePr>
          <p:xfrm>
            <a:off x="9391794" y="193973"/>
            <a:ext cx="2436525" cy="1950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10" r:id="rId10" imgW="3822222" imgH="3060317" progId="">
                    <p:embed/>
                  </p:oleObj>
                </mc:Choice>
                <mc:Fallback>
                  <p:oleObj name="CorelPhotoPaint.Image.10" r:id="rId10" imgW="3822222" imgH="3060317" progId="">
                    <p:embed/>
                    <p:pic>
                      <p:nvPicPr>
                        <p:cNvPr id="20071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91794" y="193973"/>
                          <a:ext cx="2436525" cy="19508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B43F0C06-26BF-6F73-4C7A-BC3D288C3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213" y="-14288"/>
            <a:ext cx="843756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5">
            <a:extLst>
              <a:ext uri="{FF2B5EF4-FFF2-40B4-BE49-F238E27FC236}">
                <a16:creationId xmlns:a16="http://schemas.microsoft.com/office/drawing/2014/main" id="{5BD245B5-7004-2B35-7925-748FB061A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746" y="6240463"/>
            <a:ext cx="5519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grpSp>
        <p:nvGrpSpPr>
          <p:cNvPr id="5124" name="Group 7">
            <a:extLst>
              <a:ext uri="{FF2B5EF4-FFF2-40B4-BE49-F238E27FC236}">
                <a16:creationId xmlns:a16="http://schemas.microsoft.com/office/drawing/2014/main" id="{898BF8C4-D9CA-59DA-C3A6-8C2F716277FC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5127" name="Picture 1">
              <a:extLst>
                <a:ext uri="{FF2B5EF4-FFF2-40B4-BE49-F238E27FC236}">
                  <a16:creationId xmlns:a16="http://schemas.microsoft.com/office/drawing/2014/main" id="{7A9D4186-FA46-9DBC-2DE0-1477E2614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532E9E50-B7D4-91F5-06E4-2A9CC4C8D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445634B-6410-F37A-DB64-CF7B5C8FB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6D30946-531D-1139-0F45-52B55E7792A6}"/>
              </a:ext>
            </a:extLst>
          </p:cNvPr>
          <p:cNvSpPr txBox="1"/>
          <p:nvPr/>
        </p:nvSpPr>
        <p:spPr>
          <a:xfrm>
            <a:off x="-4763" y="731838"/>
            <a:ext cx="988028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Ballast water is one of 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the main 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(if not the main) 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vector of transfer 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of 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aquatic organisms 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that, after being discharged to the environment, 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cause harm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Negative effects: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Environmental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(e.g., predation, parasitism, competition for food and space, introduction of new pathogens, genetics, alterations of the natural environment)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Economical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(e.g., aquaculture, commercial and recreational fishing, tourism, industrial use of water, municipal waterworks and supply of potable water, power plants)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Human health 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(e.g., cholera, PSP, DSP, </a:t>
            </a:r>
            <a:r>
              <a:rPr lang="en-US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faecal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and other bacteria)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						</a:t>
            </a:r>
          </a:p>
        </p:txBody>
      </p:sp>
      <p:sp>
        <p:nvSpPr>
          <p:cNvPr id="5126" name="TextBox 11">
            <a:extLst>
              <a:ext uri="{FF2B5EF4-FFF2-40B4-BE49-F238E27FC236}">
                <a16:creationId xmlns:a16="http://schemas.microsoft.com/office/drawing/2014/main" id="{2C461BE9-8E8D-8962-7B7F-379B731AD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4288"/>
            <a:ext cx="905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THE ISSUE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9631C-13D4-2E67-20C3-47E2FAD113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658" y="1892692"/>
            <a:ext cx="1877731" cy="42858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6AA37A9-09DF-B0EF-BAAF-AAA34874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1">
            <a:extLst>
              <a:ext uri="{FF2B5EF4-FFF2-40B4-BE49-F238E27FC236}">
                <a16:creationId xmlns:a16="http://schemas.microsoft.com/office/drawing/2014/main" id="{7780FA72-DA90-BB61-7CA5-3EFCAE5DE605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6157" name="Picture 3">
              <a:extLst>
                <a:ext uri="{FF2B5EF4-FFF2-40B4-BE49-F238E27FC236}">
                  <a16:creationId xmlns:a16="http://schemas.microsoft.com/office/drawing/2014/main" id="{10BC11B3-2A10-1F26-6DD1-42C701D08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38DC6F55-A4A4-E236-758F-F6148D981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053FF76-09EE-A5C6-7F90-FFD515D30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Rectangle 4">
            <a:extLst>
              <a:ext uri="{FF2B5EF4-FFF2-40B4-BE49-F238E27FC236}">
                <a16:creationId xmlns:a16="http://schemas.microsoft.com/office/drawing/2014/main" id="{0B8F9BCF-5AEC-D67C-B56D-E9BCAE1D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EE7DF6C6-7A81-7759-A233-64DCFD93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44450"/>
            <a:ext cx="7772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de-DE" sz="3600" b="1">
                <a:solidFill>
                  <a:srgbClr val="FF0000"/>
                </a:solidFill>
                <a:latin typeface="Roboto" pitchFamily="2" charset="0"/>
                <a:cs typeface="Roboto" pitchFamily="2" charset="0"/>
              </a:rPr>
              <a:t>OIL POLLUTION </a:t>
            </a:r>
            <a:r>
              <a:rPr lang="sl-SI" altLang="de-DE" sz="3600" b="1">
                <a:solidFill>
                  <a:srgbClr val="FF0000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sl-SI" altLang="de-DE" sz="36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vs </a:t>
            </a:r>
            <a:r>
              <a:rPr lang="en-GB" altLang="de-DE" sz="36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BIO-INVASIONS</a:t>
            </a:r>
            <a:br>
              <a:rPr lang="sl-SI" altLang="de-DE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br>
              <a:rPr lang="sl-SI" altLang="de-DE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GB" altLang="de-DE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EFFECTS THROUGH TIME: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F8BC93-3072-BEBB-FD86-D05569BC0439}"/>
              </a:ext>
            </a:extLst>
          </p:cNvPr>
          <p:cNvGrpSpPr/>
          <p:nvPr/>
        </p:nvGrpSpPr>
        <p:grpSpPr>
          <a:xfrm>
            <a:off x="9796139" y="765175"/>
            <a:ext cx="2147536" cy="5038239"/>
            <a:chOff x="9796139" y="765175"/>
            <a:chExt cx="2147536" cy="5038239"/>
          </a:xfrm>
          <a:effectLst>
            <a:outerShdw blurRad="50800" dist="38100" dir="2700000" algn="tl" rotWithShape="0">
              <a:srgbClr val="002060">
                <a:alpha val="40000"/>
              </a:srgbClr>
            </a:outerShdw>
          </a:effectLst>
        </p:grpSpPr>
        <p:pic>
          <p:nvPicPr>
            <p:cNvPr id="24" name="Picture 7" descr="Red tide">
              <a:extLst>
                <a:ext uri="{FF2B5EF4-FFF2-40B4-BE49-F238E27FC236}">
                  <a16:creationId xmlns:a16="http://schemas.microsoft.com/office/drawing/2014/main" id="{CBA4326A-5A70-FE63-16C0-140E1776C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96139" y="2933700"/>
              <a:ext cx="2141253" cy="10795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</p:pic>
        <p:pic>
          <p:nvPicPr>
            <p:cNvPr id="26" name="Picture 13" descr="ballast">
              <a:extLst>
                <a:ext uri="{FF2B5EF4-FFF2-40B4-BE49-F238E27FC236}">
                  <a16:creationId xmlns:a16="http://schemas.microsoft.com/office/drawing/2014/main" id="{BAFC8B6C-9B33-F999-450E-962CD5F8D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796463" y="765175"/>
              <a:ext cx="2143124" cy="216852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325D4A7-5E11-DB11-6A19-194A12E0E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2422" y="4016925"/>
              <a:ext cx="2141253" cy="178648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atte"/>
          </p:spPr>
        </p:pic>
      </p:grpSp>
      <p:pic>
        <p:nvPicPr>
          <p:cNvPr id="6151" name="Picture 30">
            <a:extLst>
              <a:ext uri="{FF2B5EF4-FFF2-40B4-BE49-F238E27FC236}">
                <a16:creationId xmlns:a16="http://schemas.microsoft.com/office/drawing/2014/main" id="{28AE7A99-08BB-1F6E-95B8-7AE77F3A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450" y="1533525"/>
            <a:ext cx="7043738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32">
            <a:extLst>
              <a:ext uri="{FF2B5EF4-FFF2-40B4-BE49-F238E27FC236}">
                <a16:creationId xmlns:a16="http://schemas.microsoft.com/office/drawing/2014/main" id="{24E4B371-1EE6-4677-2745-D454FB644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5284055"/>
            <a:ext cx="640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Bio-invasions – a silent INVADER!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CAC412-E2DF-3948-D55A-84140BD5A2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330" y="981252"/>
            <a:ext cx="1933845" cy="4420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F41D6-1388-75D3-73F7-D0CCDB0A5D1B}"/>
              </a:ext>
            </a:extLst>
          </p:cNvPr>
          <p:cNvSpPr txBox="1"/>
          <p:nvPr/>
        </p:nvSpPr>
        <p:spPr>
          <a:xfrm>
            <a:off x="2457450" y="5280343"/>
            <a:ext cx="10200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GloBallast</a:t>
            </a:r>
            <a:endParaRPr lang="en-SI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E214C047-4C60-7E3F-5948-40071C0B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213" y="-14288"/>
            <a:ext cx="843756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5">
            <a:extLst>
              <a:ext uri="{FF2B5EF4-FFF2-40B4-BE49-F238E27FC236}">
                <a16:creationId xmlns:a16="http://schemas.microsoft.com/office/drawing/2014/main" id="{A411897F-EFF9-9346-01F5-F09C1D76B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985" y="6240463"/>
            <a:ext cx="5519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grpSp>
        <p:nvGrpSpPr>
          <p:cNvPr id="7172" name="Group 7">
            <a:extLst>
              <a:ext uri="{FF2B5EF4-FFF2-40B4-BE49-F238E27FC236}">
                <a16:creationId xmlns:a16="http://schemas.microsoft.com/office/drawing/2014/main" id="{458D1530-8FE5-57CF-509E-4836C2E8910E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7175" name="Picture 1">
              <a:extLst>
                <a:ext uri="{FF2B5EF4-FFF2-40B4-BE49-F238E27FC236}">
                  <a16:creationId xmlns:a16="http://schemas.microsoft.com/office/drawing/2014/main" id="{A023251E-5C34-866B-738D-BCF29E743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B75AA792-6A16-2400-794D-5C141C18F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DBB0B6A-2B5F-1782-7B45-702C06536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85DCF6D-7B1C-6A43-D079-2F72E8138863}"/>
              </a:ext>
            </a:extLst>
          </p:cNvPr>
          <p:cNvSpPr txBox="1"/>
          <p:nvPr/>
        </p:nvSpPr>
        <p:spPr>
          <a:xfrm>
            <a:off x="-4763" y="574705"/>
            <a:ext cx="10290176" cy="50321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Non-indigenous species (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NIS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)? Invasive alien species (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IAS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)?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Ballast water is a vector of transfer of 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Harmful Aquatic Organisms and Pathogens (HAOP) </a:t>
            </a:r>
            <a:r>
              <a:rPr lang="en-US" dirty="0" err="1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recognised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as one of the top human-made pressures on the oceans, seas, rivers and lakes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83587"/>
              </a:solidFill>
              <a:latin typeface="Roboto" pitchFamily="2" charset="0"/>
              <a:ea typeface="Roboto" pitchFamily="2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IMO definition: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HAOP </a:t>
            </a:r>
            <a:r>
              <a:rPr lang="en-US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means </a:t>
            </a:r>
            <a:r>
              <a:rPr lang="en-US" b="1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aquatic organisms or pathogens </a:t>
            </a:r>
            <a:r>
              <a:rPr lang="en-US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which, if introduced into the sea including estuaries, or into fresh water courses, </a:t>
            </a:r>
            <a:r>
              <a:rPr lang="en-US" b="1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may create hazards </a:t>
            </a:r>
            <a:r>
              <a:rPr lang="en-US" i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to the environment, human health, property or resources, impair biological diversity or interfere with other legitimate uses of such areas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HAOP mean/include: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all potentially harmful 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nonindigenous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species (NIS) and or </a:t>
            </a: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cryptogenic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 species,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impacting native </a:t>
            </a:r>
            <a:r>
              <a:rPr lang="en-US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aquatic species, and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283587"/>
                </a:solidFill>
                <a:latin typeface="Roboto" pitchFamily="2" charset="0"/>
                <a:ea typeface="Roboto" pitchFamily="2" charset="0"/>
              </a:rPr>
              <a:t>pathogens</a:t>
            </a:r>
          </a:p>
        </p:txBody>
      </p:sp>
      <p:sp>
        <p:nvSpPr>
          <p:cNvPr id="7174" name="TextBox 11">
            <a:extLst>
              <a:ext uri="{FF2B5EF4-FFF2-40B4-BE49-F238E27FC236}">
                <a16:creationId xmlns:a16="http://schemas.microsoft.com/office/drawing/2014/main" id="{925AF7E6-8B29-A5C5-C239-E831AD1AA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4288"/>
            <a:ext cx="905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Which organisms are relevant?</a:t>
            </a:r>
          </a:p>
        </p:txBody>
      </p:sp>
      <p:pic>
        <p:nvPicPr>
          <p:cNvPr id="7" name="Picture 10" descr="CrabZooeaRGB">
            <a:extLst>
              <a:ext uri="{FF2B5EF4-FFF2-40B4-BE49-F238E27FC236}">
                <a16:creationId xmlns:a16="http://schemas.microsoft.com/office/drawing/2014/main" id="{A1CD5F9A-0638-F34A-5AC0-761D928B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065" y="2104026"/>
            <a:ext cx="1962399" cy="109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Mnemiopsis">
            <a:extLst>
              <a:ext uri="{FF2B5EF4-FFF2-40B4-BE49-F238E27FC236}">
                <a16:creationId xmlns:a16="http://schemas.microsoft.com/office/drawing/2014/main" id="{5366387E-FC02-98CB-CD5B-E0ABE7B8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376" y="3194050"/>
            <a:ext cx="1979613" cy="23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C441B47-CBF6-B511-A25E-62FEB858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1">
            <a:extLst>
              <a:ext uri="{FF2B5EF4-FFF2-40B4-BE49-F238E27FC236}">
                <a16:creationId xmlns:a16="http://schemas.microsoft.com/office/drawing/2014/main" id="{C7E36379-EA33-9245-58BB-E02F1025385C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8204" name="Picture 3">
              <a:extLst>
                <a:ext uri="{FF2B5EF4-FFF2-40B4-BE49-F238E27FC236}">
                  <a16:creationId xmlns:a16="http://schemas.microsoft.com/office/drawing/2014/main" id="{9A1030DF-44E0-7CCD-B125-377AB0A10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E72356CA-C293-C3BE-0C3F-AE2CAADC2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A2EDB77-EDE6-4D60-352A-34F2051AF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Rectangle 4">
            <a:extLst>
              <a:ext uri="{FF2B5EF4-FFF2-40B4-BE49-F238E27FC236}">
                <a16:creationId xmlns:a16="http://schemas.microsoft.com/office/drawing/2014/main" id="{46A36E80-BD19-9832-4A57-47C84BB82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sp>
        <p:nvSpPr>
          <p:cNvPr id="8197" name="TextBox 14">
            <a:extLst>
              <a:ext uri="{FF2B5EF4-FFF2-40B4-BE49-F238E27FC236}">
                <a16:creationId xmlns:a16="http://schemas.microsoft.com/office/drawing/2014/main" id="{C3C3E5FD-8C91-FBA7-2E6B-686367B85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985838"/>
            <a:ext cx="7343776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Almost all types of organisms were found in ballast tanks before treatment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Unicellular algae to fish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Mostly crustaceans  (e.g., copepods, crabs, lobster  larvae) and </a:t>
            </a:r>
            <a:r>
              <a:rPr lang="en-US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molluscs</a:t>
            </a: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(e.g., mussels, snails)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Rarely sea urchins and macroalgae</a:t>
            </a:r>
          </a:p>
        </p:txBody>
      </p:sp>
      <p:sp>
        <p:nvSpPr>
          <p:cNvPr id="8198" name="TextBox 17">
            <a:extLst>
              <a:ext uri="{FF2B5EF4-FFF2-40B4-BE49-F238E27FC236}">
                <a16:creationId xmlns:a16="http://schemas.microsoft.com/office/drawing/2014/main" id="{410FAC3A-E15D-958D-8A0A-4186F445C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4288"/>
            <a:ext cx="1036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b="1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Biology in Ballast Water</a:t>
            </a:r>
          </a:p>
        </p:txBody>
      </p:sp>
      <p:pic>
        <p:nvPicPr>
          <p:cNvPr id="8199" name="Grafik 18">
            <a:extLst>
              <a:ext uri="{FF2B5EF4-FFF2-40B4-BE49-F238E27FC236}">
                <a16:creationId xmlns:a16="http://schemas.microsoft.com/office/drawing/2014/main" id="{DB8BA9D6-5B62-0E7C-458D-594834DE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8" y="1150938"/>
            <a:ext cx="45942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16">
            <a:extLst>
              <a:ext uri="{FF2B5EF4-FFF2-40B4-BE49-F238E27FC236}">
                <a16:creationId xmlns:a16="http://schemas.microsoft.com/office/drawing/2014/main" id="{C56F3BA7-E31E-6767-894A-3BD7FF4154D2}"/>
              </a:ext>
            </a:extLst>
          </p:cNvPr>
          <p:cNvGrpSpPr>
            <a:grpSpLocks/>
          </p:cNvGrpSpPr>
          <p:nvPr/>
        </p:nvGrpSpPr>
        <p:grpSpPr bwMode="auto">
          <a:xfrm>
            <a:off x="3081338" y="4459288"/>
            <a:ext cx="4498975" cy="1368425"/>
            <a:chOff x="3010574" y="4459557"/>
            <a:chExt cx="4499992" cy="1368562"/>
          </a:xfrm>
        </p:grpSpPr>
        <p:pic>
          <p:nvPicPr>
            <p:cNvPr id="8201" name="Grafik 6">
              <a:extLst>
                <a:ext uri="{FF2B5EF4-FFF2-40B4-BE49-F238E27FC236}">
                  <a16:creationId xmlns:a16="http://schemas.microsoft.com/office/drawing/2014/main" id="{804E85B3-D8E7-9A71-1E29-C3D866452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90129" y="4480411"/>
              <a:ext cx="1368153" cy="132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Grafik 8">
              <a:extLst>
                <a:ext uri="{FF2B5EF4-FFF2-40B4-BE49-F238E27FC236}">
                  <a16:creationId xmlns:a16="http://schemas.microsoft.com/office/drawing/2014/main" id="{09E544D2-F0E3-07D4-B2C8-E7000C62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1845" y="4459557"/>
              <a:ext cx="2220477" cy="1368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Grafik 10">
              <a:extLst>
                <a:ext uri="{FF2B5EF4-FFF2-40B4-BE49-F238E27FC236}">
                  <a16:creationId xmlns:a16="http://schemas.microsoft.com/office/drawing/2014/main" id="{A05E28C2-D758-5A5B-DE7A-C1B3DEF46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12370" y="4629719"/>
              <a:ext cx="1368152" cy="102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DA207C03-FFD7-2FC9-3663-FDAD6525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610500A8-43B5-F32B-0966-1FC002BC0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5639" y="293687"/>
            <a:ext cx="10515600" cy="703641"/>
          </a:xfrm>
        </p:spPr>
        <p:txBody>
          <a:bodyPr/>
          <a:lstStyle/>
          <a:p>
            <a:pPr eaLnBrk="1" hangingPunct="1"/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Rhopilema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nomadica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–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the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Nomad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Jellyfish</a:t>
            </a:r>
            <a:endParaRPr lang="de-DE" altLang="de-DE" sz="2800" b="1" i="1" dirty="0">
              <a:solidFill>
                <a:srgbClr val="283587"/>
              </a:solidFill>
              <a:latin typeface="Roboto" pitchFamily="2" charset="0"/>
              <a:ea typeface="+mn-ea"/>
              <a:cs typeface="Roboto" pitchFamily="2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2CCB572-B190-4148-5BA0-5A72121F32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41" y="1028924"/>
            <a:ext cx="6555086" cy="4351338"/>
          </a:xfrm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Umbrella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size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up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to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100 cm (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larvae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much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smaller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Native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range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: </a:t>
            </a: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tropical warm waters Indian &amp; Pacific Oceans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Likely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vector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: Ballast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water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- also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secondary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spread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(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questionable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Suez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Canal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migrant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)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1st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record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in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Mediterranean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Sea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:</a:t>
            </a:r>
            <a:b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1986 in Israel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Impact: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zooplankton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predator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, </a:t>
            </a:r>
            <a:b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causing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venemous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stings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to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humans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, </a:t>
            </a:r>
            <a:b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swarm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forming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, </a:t>
            </a:r>
            <a:b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clogging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water</a:t>
            </a:r>
            <a: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de-DE" altLang="de-DE" sz="1800" dirty="0" err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intakes</a:t>
            </a:r>
            <a:br>
              <a:rPr lang="de-DE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endParaRPr lang="de-DE" altLang="de-DE" sz="1800" dirty="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</p:txBody>
      </p:sp>
      <p:grpSp>
        <p:nvGrpSpPr>
          <p:cNvPr id="9220" name="Group 1">
            <a:extLst>
              <a:ext uri="{FF2B5EF4-FFF2-40B4-BE49-F238E27FC236}">
                <a16:creationId xmlns:a16="http://schemas.microsoft.com/office/drawing/2014/main" id="{7980E222-CA58-AAC9-48CC-0AF6567A2270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9222" name="Picture 3">
              <a:extLst>
                <a:ext uri="{FF2B5EF4-FFF2-40B4-BE49-F238E27FC236}">
                  <a16:creationId xmlns:a16="http://schemas.microsoft.com/office/drawing/2014/main" id="{A514BCA3-3001-F79C-5D8E-D642B96BD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08ABC95B-DDC2-AD0F-8912-69EE8CC8A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4A5D633-987C-A38B-462A-80A470BAB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Rectangle 4">
            <a:extLst>
              <a:ext uri="{FF2B5EF4-FFF2-40B4-BE49-F238E27FC236}">
                <a16:creationId xmlns:a16="http://schemas.microsoft.com/office/drawing/2014/main" id="{29DB21DC-1686-F686-C3EE-A2D33F49E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EBE9F5-6BB0-E57F-1D99-3C18CCB0C8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0638" y="1005462"/>
            <a:ext cx="4090721" cy="329773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2C65D68-0B0E-B05A-641D-6296D2959B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623" y="4229434"/>
            <a:ext cx="2635151" cy="19247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7EDDF2-66F5-2003-A024-6F89421985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536" y="213374"/>
            <a:ext cx="3275097" cy="1808795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CAF75BEA-7157-0FD8-174F-7E626E81B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775" y="5853798"/>
            <a:ext cx="1266999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500" dirty="0">
                <a:solidFill>
                  <a:schemeClr val="tx1"/>
                </a:solidFill>
              </a:rPr>
              <a:t>(IPBES 2023)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2849550-0511-72D9-CED0-DA92E335B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1199" y="213374"/>
            <a:ext cx="1294434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500" dirty="0">
                <a:solidFill>
                  <a:schemeClr val="tx1"/>
                </a:solidFill>
              </a:rPr>
              <a:t>(IPBES 2023)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6FBD6A-41D0-E2D6-AB0E-B740CC172CB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402" y="3453734"/>
            <a:ext cx="2109221" cy="2178814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7ABE899D-E54A-8D33-52FB-C6444E2F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453" y="5309383"/>
            <a:ext cx="1364708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500" dirty="0">
                <a:solidFill>
                  <a:schemeClr val="tx1"/>
                </a:solidFill>
              </a:rPr>
              <a:t>(CIESM 2011)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D0FBDF7-6EE5-1C5D-2613-7BA7F5574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623" y="3900706"/>
            <a:ext cx="1677616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500" dirty="0">
                <a:solidFill>
                  <a:schemeClr val="tx1"/>
                </a:solidFill>
              </a:rPr>
              <a:t>(</a:t>
            </a:r>
            <a:r>
              <a:rPr lang="de-DE" altLang="de-DE" sz="1500" dirty="0" err="1">
                <a:solidFill>
                  <a:schemeClr val="tx1"/>
                </a:solidFill>
              </a:rPr>
              <a:t>Edelist</a:t>
            </a:r>
            <a:r>
              <a:rPr lang="de-DE" altLang="de-DE" sz="1500" dirty="0">
                <a:solidFill>
                  <a:schemeClr val="tx1"/>
                </a:solidFill>
              </a:rPr>
              <a:t> et al 2020)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E3139-7A0F-C432-7AAE-64098D34E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84DB41-8AF4-ADAF-B103-697B68AF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8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0A33628-6DB5-21F8-5835-42259151E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451" y="2654507"/>
            <a:ext cx="5553656" cy="3613032"/>
          </a:xfrm>
          <a:prstGeom prst="rect">
            <a:avLst/>
          </a:prstGeom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B38FB57A-901F-D763-D64E-90869C447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5639" y="293687"/>
            <a:ext cx="10515600" cy="703641"/>
          </a:xfrm>
        </p:spPr>
        <p:txBody>
          <a:bodyPr/>
          <a:lstStyle/>
          <a:p>
            <a:pPr eaLnBrk="1" hangingPunct="1"/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Mnemiopsis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leidyi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–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the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Sea</a:t>
            </a:r>
            <a:r>
              <a:rPr lang="de-DE" altLang="de-DE" sz="2800" b="1" i="1" dirty="0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 </a:t>
            </a:r>
            <a:r>
              <a:rPr lang="de-DE" altLang="de-DE" sz="2800" b="1" i="1" dirty="0" err="1">
                <a:solidFill>
                  <a:srgbClr val="283587"/>
                </a:solidFill>
                <a:latin typeface="Roboto" pitchFamily="2" charset="0"/>
                <a:ea typeface="+mn-ea"/>
                <a:cs typeface="Roboto" pitchFamily="2" charset="0"/>
              </a:rPr>
              <a:t>Walnut</a:t>
            </a:r>
            <a:endParaRPr lang="de-DE" altLang="de-DE" sz="2800" b="1" i="1" dirty="0">
              <a:solidFill>
                <a:srgbClr val="283587"/>
              </a:solidFill>
              <a:latin typeface="Roboto" pitchFamily="2" charset="0"/>
              <a:ea typeface="+mn-ea"/>
              <a:cs typeface="Roboto" pitchFamily="2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23EAAD5-1BE5-253B-78D2-7108F60AF8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40" y="1028924"/>
            <a:ext cx="7091989" cy="4351338"/>
          </a:xfrm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Size up to 10 cm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Native range: western Atlantic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(USA to Argentina)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Likely vector: Ballast water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(also for secondary spread)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1st record in Europe in Black Sea early 1980s,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1st in Mediterranean Sea in 1992 in Mersin Bay, Turkey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  <a:lumOff val="2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Impact: Mass developments, zooplankton predator,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dramatically reduced fish catch in 1990s in Black Sea </a:t>
            </a:r>
            <a:b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</a:br>
            <a:r>
              <a:rPr lang="en-US" altLang="de-DE" sz="1800" dirty="0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with decline and temporarily collapse of fishing industry</a:t>
            </a:r>
            <a:endParaRPr lang="de-DE" altLang="de-DE" sz="1800" dirty="0">
              <a:solidFill>
                <a:srgbClr val="283587"/>
              </a:solidFill>
              <a:latin typeface="Roboto" pitchFamily="2" charset="0"/>
              <a:cs typeface="Roboto" pitchFamily="2" charset="0"/>
            </a:endParaRPr>
          </a:p>
        </p:txBody>
      </p:sp>
      <p:grpSp>
        <p:nvGrpSpPr>
          <p:cNvPr id="9220" name="Group 1">
            <a:extLst>
              <a:ext uri="{FF2B5EF4-FFF2-40B4-BE49-F238E27FC236}">
                <a16:creationId xmlns:a16="http://schemas.microsoft.com/office/drawing/2014/main" id="{E80AA3B3-561C-17FB-7338-B2CFA449668C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626100"/>
            <a:ext cx="6927850" cy="1279525"/>
            <a:chOff x="8330" y="5626402"/>
            <a:chExt cx="6927247" cy="1279724"/>
          </a:xfrm>
        </p:grpSpPr>
        <p:pic>
          <p:nvPicPr>
            <p:cNvPr id="9222" name="Picture 3">
              <a:extLst>
                <a:ext uri="{FF2B5EF4-FFF2-40B4-BE49-F238E27FC236}">
                  <a16:creationId xmlns:a16="http://schemas.microsoft.com/office/drawing/2014/main" id="{1A1DC90F-674D-2F9F-E441-6D82DB432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" y="5626402"/>
              <a:ext cx="3761140" cy="12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49AA4A78-AC4E-28EA-68BC-5FF17C529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463" y="5828119"/>
              <a:ext cx="847904" cy="7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361C74F-B79A-CE40-D5E4-6971A0420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976" y="5912794"/>
              <a:ext cx="2385601" cy="68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Rectangle 4">
            <a:extLst>
              <a:ext uri="{FF2B5EF4-FFF2-40B4-BE49-F238E27FC236}">
                <a16:creationId xmlns:a16="http://schemas.microsoft.com/office/drawing/2014/main" id="{EDB357FA-8A1A-85CE-8978-32FBC008B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6240463"/>
            <a:ext cx="54530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solidFill>
                  <a:srgbClr val="283587"/>
                </a:solidFill>
                <a:latin typeface="Roboto" pitchFamily="2" charset="0"/>
                <a:cs typeface="Roboto" pitchFamily="2" charset="0"/>
              </a:rPr>
              <a:t>Ballast water issue – where we were, where we are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E768F9E-FA10-9F42-51A4-8706D92BC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706" y="5917298"/>
            <a:ext cx="1944216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500" dirty="0">
                <a:solidFill>
                  <a:schemeClr val="tx1"/>
                </a:solidFill>
              </a:rPr>
              <a:t>(</a:t>
            </a:r>
            <a:r>
              <a:rPr lang="de-DE" altLang="de-DE" sz="1500" dirty="0" err="1">
                <a:solidFill>
                  <a:schemeClr val="tx1"/>
                </a:solidFill>
              </a:rPr>
              <a:t>Marchessaux</a:t>
            </a:r>
            <a:r>
              <a:rPr lang="de-DE" altLang="de-DE" sz="1500" dirty="0">
                <a:solidFill>
                  <a:schemeClr val="tx1"/>
                </a:solidFill>
              </a:rPr>
              <a:t> 2020)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32CBC63-8A63-8A2A-77AE-B887485951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814" y="94996"/>
            <a:ext cx="3888293" cy="2559511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223EA332-DA0B-598A-7DA8-9F2F8523D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814" y="2331342"/>
            <a:ext cx="3276734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500" dirty="0">
                <a:solidFill>
                  <a:schemeClr val="tx1"/>
                </a:solidFill>
              </a:rPr>
              <a:t>(https://misdis.dedide.info/sea-walnuts/)</a:t>
            </a:r>
          </a:p>
        </p:txBody>
      </p:sp>
    </p:spTree>
    <p:extLst>
      <p:ext uri="{BB962C8B-B14F-4D97-AF65-F5344CB8AC3E}">
        <p14:creationId xmlns:p14="http://schemas.microsoft.com/office/powerpoint/2010/main" val="351850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F253888F21441B5F4C4D7AEAFEAFD" ma:contentTypeVersion="18" ma:contentTypeDescription="Create a new document." ma:contentTypeScope="" ma:versionID="df6698a2d8270f06c1ba51fc452fd4fc">
  <xsd:schema xmlns:xsd="http://www.w3.org/2001/XMLSchema" xmlns:xs="http://www.w3.org/2001/XMLSchema" xmlns:p="http://schemas.microsoft.com/office/2006/metadata/properties" xmlns:ns2="adc9d217-b305-4128-ae2b-7af36d9ccc83" xmlns:ns3="2330ccf8-78c6-4473-83d8-873137b5fb6f" xmlns:ns4="4038a2d6-96cc-4530-b69f-263521cc0679" targetNamespace="http://schemas.microsoft.com/office/2006/metadata/properties" ma:root="true" ma:fieldsID="4ddbd1aed274534c870f149386f80c02" ns2:_="" ns3:_="" ns4:_="">
    <xsd:import namespace="adc9d217-b305-4128-ae2b-7af36d9ccc83"/>
    <xsd:import namespace="2330ccf8-78c6-4473-83d8-873137b5fb6f"/>
    <xsd:import namespace="4038a2d6-96cc-4530-b69f-263521cc06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9d217-b305-4128-ae2b-7af36d9cc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6ff2b7-eac8-43ed-a353-c8a0e9a395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0ccf8-78c6-4473-83d8-873137b5fb6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8a2d6-96cc-4530-b69f-263521cc067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6cbdaa8-4f3c-49ee-8790-01c4dcf78ca7}" ma:internalName="TaxCatchAll" ma:showField="CatchAllData" ma:web="4038a2d6-96cc-4530-b69f-263521cc06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38a2d6-96cc-4530-b69f-263521cc0679" xsi:nil="true"/>
    <lcf76f155ced4ddcb4097134ff3c332f xmlns="adc9d217-b305-4128-ae2b-7af36d9ccc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BE1DDB-16CC-4461-A51C-2F97D23159ED}"/>
</file>

<file path=customXml/itemProps2.xml><?xml version="1.0" encoding="utf-8"?>
<ds:datastoreItem xmlns:ds="http://schemas.openxmlformats.org/officeDocument/2006/customXml" ds:itemID="{3D845748-1AF0-43B2-864C-4DFEE0438561}"/>
</file>

<file path=customXml/itemProps3.xml><?xml version="1.0" encoding="utf-8"?>
<ds:datastoreItem xmlns:ds="http://schemas.openxmlformats.org/officeDocument/2006/customXml" ds:itemID="{D6B7A769-73BA-4796-9A23-BCECE5EF294E}"/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1716</Words>
  <Application>Microsoft Office PowerPoint</Application>
  <PresentationFormat>Widescreen</PresentationFormat>
  <Paragraphs>127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Courier New</vt:lpstr>
      <vt:lpstr>Roboto</vt:lpstr>
      <vt:lpstr>Wingdings</vt:lpstr>
      <vt:lpstr>Office Theme</vt:lpstr>
      <vt:lpstr>CorelPhotoPaint.Image.10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Rhopilema nomadica – the Nomad Jellyfish</vt:lpstr>
      <vt:lpstr>Mnemiopsis leidyi – the Sea Walnut</vt:lpstr>
      <vt:lpstr>Callinectes sapidus – the Blue Crab</vt:lpstr>
      <vt:lpstr>PowerPoint Presentation</vt:lpstr>
      <vt:lpstr>Non-indigenous Species Mediterranean Sea Overview</vt:lpstr>
      <vt:lpstr>Aquatic NIS Costs</vt:lpstr>
      <vt:lpstr>Treatment Survivors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Matej David</dc:creator>
  <cp:lastModifiedBy>Matej David</cp:lastModifiedBy>
  <cp:revision>41</cp:revision>
  <dcterms:created xsi:type="dcterms:W3CDTF">2025-10-28T17:28:50Z</dcterms:created>
  <dcterms:modified xsi:type="dcterms:W3CDTF">2025-11-18T14:01:34Z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0x010100D58F253888F21441B5F4C4D7AEAFEAFD</vt:lpwstr>
  </property>
</Properties>
</file>